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81" r:id="rId2"/>
    <p:sldMasterId id="2147483675" r:id="rId3"/>
    <p:sldMasterId id="2147483683" r:id="rId4"/>
    <p:sldMasterId id="2147483689" r:id="rId5"/>
  </p:sldMasterIdLst>
  <p:notesMasterIdLst>
    <p:notesMasterId r:id="rId28"/>
  </p:notesMasterIdLst>
  <p:sldIdLst>
    <p:sldId id="259" r:id="rId6"/>
    <p:sldId id="274" r:id="rId7"/>
    <p:sldId id="273" r:id="rId8"/>
    <p:sldId id="264" r:id="rId9"/>
    <p:sldId id="290" r:id="rId10"/>
    <p:sldId id="300" r:id="rId11"/>
    <p:sldId id="287" r:id="rId12"/>
    <p:sldId id="284" r:id="rId13"/>
    <p:sldId id="291" r:id="rId14"/>
    <p:sldId id="275" r:id="rId15"/>
    <p:sldId id="285" r:id="rId16"/>
    <p:sldId id="277" r:id="rId17"/>
    <p:sldId id="298" r:id="rId18"/>
    <p:sldId id="292" r:id="rId19"/>
    <p:sldId id="281" r:id="rId20"/>
    <p:sldId id="294" r:id="rId21"/>
    <p:sldId id="279" r:id="rId22"/>
    <p:sldId id="286" r:id="rId23"/>
    <p:sldId id="280" r:id="rId24"/>
    <p:sldId id="303" r:id="rId25"/>
    <p:sldId id="293" r:id="rId26"/>
    <p:sldId id="30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son, Brenda (ES)" initials="RB(" lastIdx="10" clrIdx="0">
    <p:extLst>
      <p:ext uri="{19B8F6BF-5375-455C-9EA6-DF929625EA0E}">
        <p15:presenceInfo xmlns:p15="http://schemas.microsoft.com/office/powerpoint/2012/main" userId="S-1-5-21-1645522239-879983540-1417001333-10786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C4E"/>
    <a:srgbClr val="7967AE"/>
    <a:srgbClr val="D0271D"/>
    <a:srgbClr val="9889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61105" autoAdjust="0"/>
  </p:normalViewPr>
  <p:slideViewPr>
    <p:cSldViewPr snapToGrid="0">
      <p:cViewPr varScale="1">
        <p:scale>
          <a:sx n="69" d="100"/>
          <a:sy n="69" d="100"/>
        </p:scale>
        <p:origin x="29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8D050-201A-4263-BB8E-B204458880A6}" type="datetimeFigureOut">
              <a:rPr lang="en-US" smtClean="0"/>
              <a:t>5/11/2020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1FA6E-7989-478C-ACCC-EF8B0B8D9DFA}" type="slidenum">
              <a:rPr lang="en-US" smtClean="0"/>
              <a:t>‹#›</a:t>
            </a:fld>
            <a:endParaRPr lang="en-US"/>
          </a:p>
        </p:txBody>
      </p:sp>
    </p:spTree>
    <p:extLst>
      <p:ext uri="{BB962C8B-B14F-4D97-AF65-F5344CB8AC3E}">
        <p14:creationId xmlns:p14="http://schemas.microsoft.com/office/powerpoint/2010/main" val="1275902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Taub Sans" pitchFamily="2" charset="0"/>
                <a:ea typeface="Taub Sans" pitchFamily="2" charset="0"/>
              </a:rPr>
              <a:t>Presenter: Hello,</a:t>
            </a:r>
            <a:r>
              <a:rPr lang="en-US" sz="1100" baseline="0" dirty="0">
                <a:latin typeface="Taub Sans" pitchFamily="2" charset="0"/>
                <a:ea typeface="Taub Sans" pitchFamily="2" charset="0"/>
              </a:rPr>
              <a:t> my name is [NAME] and I work for ADP Retirement Services, the recordkeeper for your retirement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Taub Sans" pitchFamily="2" charset="0"/>
                <a:ea typeface="Taub Sans" pitchFamily="2" charset="0"/>
              </a:rPr>
              <a:t>Welcome to What Are You</a:t>
            </a:r>
            <a:r>
              <a:rPr lang="en-US" altLang="en-US" sz="1100" baseline="0" dirty="0">
                <a:latin typeface="Taub Sans" pitchFamily="2" charset="0"/>
                <a:ea typeface="Taub Sans" pitchFamily="2" charset="0"/>
              </a:rPr>
              <a:t> #</a:t>
            </a:r>
            <a:r>
              <a:rPr lang="en-US" altLang="en-US" sz="1100" baseline="0" dirty="0" err="1">
                <a:latin typeface="Taub Sans" pitchFamily="2" charset="0"/>
                <a:ea typeface="Taub Sans" pitchFamily="2" charset="0"/>
              </a:rPr>
              <a:t>WorkingFor</a:t>
            </a:r>
            <a:r>
              <a:rPr lang="en-US" altLang="en-US" sz="1100" baseline="0" dirty="0">
                <a:latin typeface="Taub Sans" pitchFamily="2" charset="0"/>
                <a:ea typeface="Taub Sans" pitchFamily="2" charset="0"/>
              </a:rPr>
              <a:t>? </a:t>
            </a:r>
            <a:r>
              <a:rPr lang="en-US" altLang="en-US" sz="1100" dirty="0">
                <a:latin typeface="Taub Sans" pitchFamily="2" charset="0"/>
                <a:ea typeface="Taub Sans" pitchFamily="2" charset="0"/>
              </a:rPr>
              <a:t>Riding the Storm Out: Investing in Market Uncertainty. </a:t>
            </a:r>
          </a:p>
          <a:p>
            <a:pPr eaLnBrk="1" hangingPunct="1"/>
            <a:endParaRPr lang="en-US" altLang="en-US" sz="1200" dirty="0"/>
          </a:p>
          <a:p>
            <a:endParaRPr lang="en-US" dirty="0"/>
          </a:p>
        </p:txBody>
      </p:sp>
      <p:sp>
        <p:nvSpPr>
          <p:cNvPr id="4" name="Slide Number Placeholder 3"/>
          <p:cNvSpPr>
            <a:spLocks noGrp="1"/>
          </p:cNvSpPr>
          <p:nvPr>
            <p:ph type="sldNum" sz="quarter" idx="10"/>
          </p:nvPr>
        </p:nvSpPr>
        <p:spPr/>
        <p:txBody>
          <a:bodyPr/>
          <a:lstStyle/>
          <a:p>
            <a:fld id="{96B1FA6E-7989-478C-ACCC-EF8B0B8D9DFA}" type="slidenum">
              <a:rPr lang="en-US" smtClean="0"/>
              <a:t>1</a:t>
            </a:fld>
            <a:endParaRPr lang="en-US"/>
          </a:p>
        </p:txBody>
      </p:sp>
    </p:spTree>
    <p:extLst>
      <p:ext uri="{BB962C8B-B14F-4D97-AF65-F5344CB8AC3E}">
        <p14:creationId xmlns:p14="http://schemas.microsoft.com/office/powerpoint/2010/main" val="1658708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Taub Sans" pitchFamily="2" charset="0"/>
                <a:ea typeface="Taub Sans" pitchFamily="2" charset="0"/>
              </a:rPr>
              <a:t>Presenter: In addition</a:t>
            </a:r>
            <a:r>
              <a:rPr lang="en-US" sz="1100" baseline="0" dirty="0">
                <a:latin typeface="Taub Sans" pitchFamily="2" charset="0"/>
                <a:ea typeface="Taub Sans" pitchFamily="2" charset="0"/>
              </a:rPr>
              <a:t> to staying focused and invested, you want to be prepared.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a:solidFill>
                <a:schemeClr val="tx2"/>
              </a:solidFill>
              <a:latin typeface="Taub Sans" pitchFamily="2" charset="0"/>
              <a:ea typeface="Taub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2"/>
                </a:solidFill>
                <a:latin typeface="Taub Sans" pitchFamily="2" charset="0"/>
                <a:ea typeface="Taub Sans" pitchFamily="2" charset="0"/>
              </a:rPr>
              <a:t>Your ideal retirement portfolio should be a mixture of investments with the right combination of risk and return for your goals, your age and your tolerance for risk.</a:t>
            </a:r>
            <a:r>
              <a:rPr lang="en-US" sz="1100" baseline="0" dirty="0">
                <a:solidFill>
                  <a:schemeClr val="tx2"/>
                </a:solidFill>
                <a:latin typeface="Taub Sans" pitchFamily="2" charset="0"/>
                <a:ea typeface="Taub Sans" pitchFamily="2" charset="0"/>
              </a:rPr>
              <a:t> Take advantage of the Asset Allocation Profiler calculator located in the planning tools section under account balance once you have logged into your retirement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baseline="0" dirty="0">
              <a:solidFill>
                <a:schemeClr val="tx2"/>
              </a:solidFill>
              <a:effectLst/>
              <a:latin typeface="Taub Sans" pitchFamily="2" charset="0"/>
              <a:ea typeface="Taub Sans"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tx2"/>
                </a:solidFill>
                <a:effectLst/>
                <a:latin typeface="Taub Sans" pitchFamily="2" charset="0"/>
                <a:ea typeface="Taub Sans" pitchFamily="2" charset="0"/>
                <a:cs typeface="+mn-cs"/>
              </a:rPr>
              <a:t>You will need to answer a number of questions related to your investment objectives,  personal finances and risk tolerance to generate a suggested allocation based on your responses.  </a:t>
            </a:r>
            <a:r>
              <a:rPr lang="en-US" sz="1100" kern="1200" dirty="0">
                <a:solidFill>
                  <a:schemeClr val="tx1"/>
                </a:solidFill>
                <a:effectLst/>
                <a:latin typeface="Taub Sans" pitchFamily="2" charset="0"/>
                <a:ea typeface="Taub Sans" pitchFamily="2"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Taub Sans" pitchFamily="2" charset="0"/>
              <a:ea typeface="Taub Sans" pitchFamily="2" charset="0"/>
              <a:cs typeface="+mn-cs"/>
            </a:endParaRPr>
          </a:p>
          <a:p>
            <a:endParaRPr lang="en-US" dirty="0"/>
          </a:p>
        </p:txBody>
      </p:sp>
      <p:sp>
        <p:nvSpPr>
          <p:cNvPr id="4" name="Slide Number Placeholder 3"/>
          <p:cNvSpPr>
            <a:spLocks noGrp="1"/>
          </p:cNvSpPr>
          <p:nvPr>
            <p:ph type="sldNum" sz="quarter" idx="10"/>
          </p:nvPr>
        </p:nvSpPr>
        <p:spPr/>
        <p:txBody>
          <a:bodyPr/>
          <a:lstStyle/>
          <a:p>
            <a:fld id="{DB52DB8B-EFA3-4F92-8222-9F73D4FD43F0}" type="slidenum">
              <a:rPr lang="en-US" smtClean="0"/>
              <a:t>12</a:t>
            </a:fld>
            <a:endParaRPr lang="en-US" dirty="0"/>
          </a:p>
        </p:txBody>
      </p:sp>
    </p:spTree>
    <p:extLst>
      <p:ext uri="{BB962C8B-B14F-4D97-AF65-F5344CB8AC3E}">
        <p14:creationId xmlns:p14="http://schemas.microsoft.com/office/powerpoint/2010/main" val="2924030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100" dirty="0">
                <a:latin typeface="Taub Sans" pitchFamily="2" charset="0"/>
                <a:ea typeface="Taub Sans" pitchFamily="2" charset="0"/>
                <a:cs typeface="Arial" pitchFamily="34" charset="0"/>
              </a:rPr>
              <a:t>Presenter: You can also take </a:t>
            </a:r>
            <a:r>
              <a:rPr lang="en-US" sz="1100" baseline="0" dirty="0">
                <a:latin typeface="Taub Sans" pitchFamily="2" charset="0"/>
                <a:ea typeface="Taub Sans" pitchFamily="2" charset="0"/>
              </a:rPr>
              <a:t>advantage of the Retirement Calculator to </a:t>
            </a:r>
            <a:r>
              <a:rPr lang="en-US" sz="1100" baseline="0" dirty="0">
                <a:latin typeface="Taub Sans" pitchFamily="2" charset="0"/>
                <a:ea typeface="Taub Sans" pitchFamily="2" charset="0"/>
                <a:sym typeface="Wingdings" panose="05000000000000000000" pitchFamily="2" charset="2"/>
              </a:rPr>
              <a:t>determine how long your savings will last. Located on the homepage once you have logged into your retirement account, t</a:t>
            </a:r>
            <a:r>
              <a:rPr lang="en-US" sz="1100" baseline="0" dirty="0">
                <a:latin typeface="Taub Sans" pitchFamily="2" charset="0"/>
                <a:ea typeface="Taub Sans" pitchFamily="2" charset="0"/>
              </a:rPr>
              <a:t>his interactive calculator allows you to project your potential retirement income and will identify if this will meet or fall short of your needs. Factors such as salary, current contribution, retirement age and desired income replacement can be adjusted based on your personal situation. This tool is located on the home page once you have logged into you account. </a:t>
            </a:r>
            <a:endParaRPr lang="en-US" sz="1100" dirty="0">
              <a:latin typeface="Taub Sans" pitchFamily="2" charset="0"/>
              <a:ea typeface="Taub Sans" pitchFamily="2" charset="0"/>
            </a:endParaRPr>
          </a:p>
        </p:txBody>
      </p:sp>
      <p:sp>
        <p:nvSpPr>
          <p:cNvPr id="4" name="Slide Number Placeholder 3"/>
          <p:cNvSpPr>
            <a:spLocks noGrp="1"/>
          </p:cNvSpPr>
          <p:nvPr>
            <p:ph type="sldNum" sz="quarter" idx="10"/>
          </p:nvPr>
        </p:nvSpPr>
        <p:spPr/>
        <p:txBody>
          <a:bodyPr/>
          <a:lstStyle/>
          <a:p>
            <a:fld id="{BEB01622-36F2-47C0-A0C6-BBF3005036AE}" type="slidenum">
              <a:rPr lang="en-US" smtClean="0"/>
              <a:t>13</a:t>
            </a:fld>
            <a:endParaRPr lang="en-US" dirty="0"/>
          </a:p>
        </p:txBody>
      </p:sp>
    </p:spTree>
    <p:extLst>
      <p:ext uri="{BB962C8B-B14F-4D97-AF65-F5344CB8AC3E}">
        <p14:creationId xmlns:p14="http://schemas.microsoft.com/office/powerpoint/2010/main" val="692891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100" dirty="0">
                <a:latin typeface="Taub Sans" pitchFamily="2" charset="0"/>
                <a:ea typeface="Taub Sans" pitchFamily="2" charset="0"/>
              </a:rPr>
              <a:t>Presenter: Be sure to monitor your plan investments against your desired asset</a:t>
            </a:r>
            <a:r>
              <a:rPr lang="en-US" sz="1100" baseline="0" dirty="0">
                <a:latin typeface="Taub Sans" pitchFamily="2" charset="0"/>
                <a:ea typeface="Taub Sans" pitchFamily="2" charset="0"/>
              </a:rPr>
              <a:t> allocation. You can </a:t>
            </a:r>
            <a:r>
              <a:rPr lang="en-US" sz="1100" dirty="0">
                <a:latin typeface="Taub Sans" pitchFamily="2" charset="0"/>
                <a:ea typeface="Taub Sans" pitchFamily="2" charset="0"/>
              </a:rPr>
              <a:t>assess your</a:t>
            </a:r>
            <a:r>
              <a:rPr lang="en-US" sz="1100" baseline="0" dirty="0">
                <a:latin typeface="Taub Sans" pitchFamily="2" charset="0"/>
                <a:ea typeface="Taub Sans" pitchFamily="2" charset="0"/>
              </a:rPr>
              <a:t> saving and investing progress online and through your quarterly </a:t>
            </a:r>
            <a:r>
              <a:rPr lang="en-US" sz="1100" dirty="0">
                <a:latin typeface="Taub Sans" pitchFamily="2" charset="0"/>
                <a:ea typeface="Taub Sans" pitchFamily="2" charset="0"/>
              </a:rPr>
              <a:t>account statement</a:t>
            </a:r>
            <a:r>
              <a:rPr lang="en-US" sz="1100" baseline="0" dirty="0">
                <a:latin typeface="Taub Sans" pitchFamily="2" charset="0"/>
                <a:ea typeface="Taub Sans" pitchFamily="2" charset="0"/>
              </a:rPr>
              <a:t>. </a:t>
            </a:r>
          </a:p>
          <a:p>
            <a:pPr>
              <a:spcBef>
                <a:spcPct val="0"/>
              </a:spcBef>
            </a:pPr>
            <a:endParaRPr lang="en-US" sz="1100" baseline="0" dirty="0">
              <a:latin typeface="Taub Sans" pitchFamily="2" charset="0"/>
              <a:ea typeface="Taub Sans" pitchFamily="2" charset="0"/>
            </a:endParaRPr>
          </a:p>
          <a:p>
            <a:pPr>
              <a:spcBef>
                <a:spcPct val="0"/>
              </a:spcBef>
            </a:pPr>
            <a:r>
              <a:rPr lang="en-US" sz="1100" dirty="0">
                <a:latin typeface="Taub Sans" pitchFamily="2" charset="0"/>
                <a:ea typeface="Taub Sans" pitchFamily="2" charset="0"/>
              </a:rPr>
              <a:t>Here are some things to check:</a:t>
            </a:r>
          </a:p>
          <a:p>
            <a:r>
              <a:rPr lang="en-US" sz="1100" u="sng" dirty="0">
                <a:latin typeface="Taub Sans" pitchFamily="2" charset="0"/>
                <a:ea typeface="Taub Sans" pitchFamily="2" charset="0"/>
              </a:rPr>
              <a:t>Account Balance</a:t>
            </a:r>
            <a:r>
              <a:rPr lang="en-US" sz="1100" dirty="0">
                <a:latin typeface="Taub Sans" pitchFamily="2" charset="0"/>
                <a:ea typeface="Taub Sans" pitchFamily="2" charset="0"/>
              </a:rPr>
              <a:t> — has it changed much from last year?</a:t>
            </a:r>
          </a:p>
          <a:p>
            <a:r>
              <a:rPr lang="en-US" sz="1100" u="sng" dirty="0">
                <a:latin typeface="Taub Sans" pitchFamily="2" charset="0"/>
                <a:ea typeface="Taub Sans" pitchFamily="2" charset="0"/>
              </a:rPr>
              <a:t>An account of your investments</a:t>
            </a:r>
            <a:r>
              <a:rPr lang="en-US" sz="1100" dirty="0">
                <a:latin typeface="Taub Sans" pitchFamily="2" charset="0"/>
                <a:ea typeface="Taub Sans" pitchFamily="2" charset="0"/>
              </a:rPr>
              <a:t> — how much money is invested in each individual fund?</a:t>
            </a:r>
          </a:p>
          <a:p>
            <a:r>
              <a:rPr lang="en-US" sz="1100" u="sng" dirty="0">
                <a:latin typeface="Taub Sans" pitchFamily="2" charset="0"/>
                <a:ea typeface="Taub Sans" pitchFamily="2" charset="0"/>
              </a:rPr>
              <a:t>Asset Allocation Summary</a:t>
            </a:r>
            <a:r>
              <a:rPr lang="en-US" sz="1100" dirty="0">
                <a:latin typeface="Taub Sans" pitchFamily="2" charset="0"/>
                <a:ea typeface="Taub Sans" pitchFamily="2" charset="0"/>
              </a:rPr>
              <a:t> — take a look at your asset allocation. Do you need to change it? Are you too conservative or aggressive? Do you want to change future allocations? </a:t>
            </a:r>
          </a:p>
          <a:p>
            <a:r>
              <a:rPr lang="en-US" sz="1100" u="sng" dirty="0">
                <a:latin typeface="Taub Sans" pitchFamily="2" charset="0"/>
                <a:ea typeface="Taub Sans" pitchFamily="2" charset="0"/>
              </a:rPr>
              <a:t>Investment Performance</a:t>
            </a:r>
            <a:r>
              <a:rPr lang="en-US" sz="1100" dirty="0">
                <a:latin typeface="Taub Sans" pitchFamily="2" charset="0"/>
                <a:ea typeface="Taub Sans" pitchFamily="2" charset="0"/>
              </a:rPr>
              <a:t> – shows how the various investments in your portfolio performed.</a:t>
            </a:r>
          </a:p>
          <a:p>
            <a:pPr>
              <a:spcBef>
                <a:spcPct val="0"/>
              </a:spcBef>
            </a:pPr>
            <a:endParaRPr lang="en-US" sz="1100" dirty="0">
              <a:latin typeface="Taub Sans" pitchFamily="2" charset="0"/>
              <a:ea typeface="Taub Sans" pitchFamily="2" charset="0"/>
            </a:endParaRPr>
          </a:p>
          <a:p>
            <a:pPr>
              <a:spcBef>
                <a:spcPct val="0"/>
              </a:spcBef>
            </a:pPr>
            <a:r>
              <a:rPr lang="en-US" sz="1100" dirty="0">
                <a:latin typeface="Taub Sans" pitchFamily="2" charset="0"/>
                <a:ea typeface="Taub Sans" pitchFamily="2" charset="0"/>
              </a:rPr>
              <a:t>In addition to you quarterly statement, at any time you</a:t>
            </a:r>
            <a:r>
              <a:rPr lang="en-US" sz="1100" baseline="0" dirty="0">
                <a:latin typeface="Taub Sans" pitchFamily="2" charset="0"/>
                <a:ea typeface="Taub Sans" pitchFamily="2" charset="0"/>
              </a:rPr>
              <a:t> can go online and </a:t>
            </a:r>
            <a:r>
              <a:rPr lang="en-US" sz="1100" dirty="0">
                <a:latin typeface="Taub Sans" pitchFamily="2" charset="0"/>
                <a:ea typeface="Taub Sans" pitchFamily="2" charset="0"/>
              </a:rPr>
              <a:t>click the Retirement Account Highlights button in your account. This summary</a:t>
            </a:r>
            <a:r>
              <a:rPr lang="en-US" sz="1100" baseline="0" dirty="0">
                <a:latin typeface="Taub Sans" pitchFamily="2" charset="0"/>
                <a:ea typeface="Taub Sans" pitchFamily="2" charset="0"/>
              </a:rPr>
              <a:t> </a:t>
            </a:r>
            <a:r>
              <a:rPr lang="en-US" sz="1100" dirty="0">
                <a:latin typeface="Taub Sans" pitchFamily="2" charset="0"/>
                <a:ea typeface="Taub Sans" pitchFamily="2" charset="0"/>
              </a:rPr>
              <a:t>provides a quick overview of your retirement readiness. It offers a progress report on </a:t>
            </a:r>
            <a:r>
              <a:rPr lang="en-US" sz="1100" baseline="0" dirty="0">
                <a:latin typeface="Taub Sans" pitchFamily="2" charset="0"/>
                <a:ea typeface="Taub Sans" pitchFamily="2" charset="0"/>
              </a:rPr>
              <a:t>your overall account activity, your personal rate of return, information on your current asset allocation and a summary of your investments and their performance. </a:t>
            </a:r>
          </a:p>
          <a:p>
            <a:endParaRPr lang="en-US" sz="1100" dirty="0">
              <a:latin typeface="Taub Sans" pitchFamily="2" charset="0"/>
              <a:ea typeface="Taub Sans" pitchFamily="2" charset="0"/>
            </a:endParaRPr>
          </a:p>
        </p:txBody>
      </p:sp>
      <p:sp>
        <p:nvSpPr>
          <p:cNvPr id="4" name="Slide Number Placeholder 3"/>
          <p:cNvSpPr>
            <a:spLocks noGrp="1"/>
          </p:cNvSpPr>
          <p:nvPr>
            <p:ph type="sldNum" sz="quarter" idx="5"/>
          </p:nvPr>
        </p:nvSpPr>
        <p:spPr/>
        <p:txBody>
          <a:bodyPr/>
          <a:lstStyle/>
          <a:p>
            <a:fld id="{BEB01622-36F2-47C0-A0C6-BBF3005036AE}" type="slidenum">
              <a:rPr lang="en-US" smtClean="0"/>
              <a:t>14</a:t>
            </a:fld>
            <a:endParaRPr lang="en-US" dirty="0"/>
          </a:p>
        </p:txBody>
      </p:sp>
    </p:spTree>
    <p:extLst>
      <p:ext uri="{BB962C8B-B14F-4D97-AF65-F5344CB8AC3E}">
        <p14:creationId xmlns:p14="http://schemas.microsoft.com/office/powerpoint/2010/main" val="2862416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80"/>
              </a:spcBef>
            </a:pPr>
            <a:r>
              <a:rPr lang="en-US" sz="1100" dirty="0">
                <a:latin typeface="Taub Sans" pitchFamily="2" charset="0"/>
                <a:ea typeface="Taub Sans" pitchFamily="2" charset="0"/>
                <a:cs typeface="Arial" pitchFamily="34" charset="0"/>
              </a:rPr>
              <a:t>Presenter: It’s important for you to review your portfolio, at least annually. </a:t>
            </a:r>
          </a:p>
          <a:p>
            <a:pPr>
              <a:spcBef>
                <a:spcPts val="580"/>
              </a:spcBef>
            </a:pPr>
            <a:endParaRPr lang="en-US" sz="1100" dirty="0">
              <a:latin typeface="Taub Sans" pitchFamily="2" charset="0"/>
              <a:ea typeface="Taub Sans" pitchFamily="2" charset="0"/>
              <a:cs typeface="Arial" pitchFamily="34" charset="0"/>
            </a:endParaRPr>
          </a:p>
          <a:p>
            <a:pPr>
              <a:spcBef>
                <a:spcPts val="580"/>
              </a:spcBef>
            </a:pPr>
            <a:r>
              <a:rPr lang="en-US" sz="1100" dirty="0">
                <a:latin typeface="Taub Sans" pitchFamily="2" charset="0"/>
                <a:ea typeface="Taub Sans" pitchFamily="2" charset="0"/>
                <a:cs typeface="Arial" pitchFamily="34" charset="0"/>
              </a:rPr>
              <a:t>As part of this process, be sure to assess your asset allocation. Does it still aligns with your goals?  Have you had any life changes or moved into the 5 years before retirement?  Has the market shifted dramatically?  Your portfolio should reflect a mix of investments that aligns with your current risk tolerance, personal financial situation and goals for retirement. </a:t>
            </a:r>
          </a:p>
          <a:p>
            <a:pPr>
              <a:spcBef>
                <a:spcPts val="580"/>
              </a:spcBef>
            </a:pPr>
            <a:endParaRPr lang="en-US" sz="1100" b="1" dirty="0">
              <a:latin typeface="Taub Sans" pitchFamily="2" charset="0"/>
              <a:ea typeface="Taub Sans" pitchFamily="2" charset="0"/>
              <a:cs typeface="Arial" pitchFamily="34" charset="0"/>
            </a:endParaRPr>
          </a:p>
          <a:p>
            <a:pPr marL="0" marR="0" lvl="0" indent="0" algn="l" defTabSz="914400" rtl="0" eaLnBrk="1" fontAlgn="auto" latinLnBrk="0" hangingPunct="1">
              <a:lnSpc>
                <a:spcPct val="100000"/>
              </a:lnSpc>
              <a:spcBef>
                <a:spcPts val="580"/>
              </a:spcBef>
              <a:spcAft>
                <a:spcPts val="0"/>
              </a:spcAft>
              <a:buClrTx/>
              <a:buSzTx/>
              <a:buFontTx/>
              <a:buNone/>
              <a:tabLst/>
              <a:defRPr/>
            </a:pPr>
            <a:r>
              <a:rPr lang="en-US" altLang="en-US" sz="1100" b="1" baseline="0" dirty="0">
                <a:solidFill>
                  <a:srgbClr val="6F6F73"/>
                </a:solidFill>
                <a:latin typeface="Taub Sans" pitchFamily="2" charset="0"/>
                <a:ea typeface="Taub Sans" pitchFamily="2" charset="0"/>
              </a:rPr>
              <a:t>ADVANCE TO NEXT SLIDE FOR # 3 &amp; 4</a:t>
            </a:r>
            <a:endParaRPr lang="en-US" sz="1100" b="1" baseline="0" dirty="0">
              <a:latin typeface="Taub Sans" pitchFamily="2" charset="0"/>
              <a:ea typeface="Taub Sans" pitchFamily="2" charset="0"/>
              <a:cs typeface="Arial" pitchFamily="34" charset="0"/>
            </a:endParaRPr>
          </a:p>
          <a:p>
            <a:pPr marL="0" marR="0" lvl="0" indent="0" algn="l" defTabSz="914400" rtl="0" eaLnBrk="1" fontAlgn="auto" latinLnBrk="0" hangingPunct="1">
              <a:lnSpc>
                <a:spcPct val="100000"/>
              </a:lnSpc>
              <a:spcBef>
                <a:spcPts val="580"/>
              </a:spcBef>
              <a:spcAft>
                <a:spcPts val="0"/>
              </a:spcAft>
              <a:buClrTx/>
              <a:buSzTx/>
              <a:buFontTx/>
              <a:buNone/>
              <a:tabLst/>
              <a:defRPr/>
            </a:pPr>
            <a:endParaRPr lang="en-US" sz="1100" dirty="0">
              <a:latin typeface="Taub Sans" pitchFamily="2" charset="0"/>
              <a:ea typeface="Taub Sans" pitchFamily="2" charset="0"/>
              <a:cs typeface="Arial" pitchFamily="34" charset="0"/>
            </a:endParaRPr>
          </a:p>
        </p:txBody>
      </p:sp>
      <p:sp>
        <p:nvSpPr>
          <p:cNvPr id="4" name="Slide Number Placeholder 3"/>
          <p:cNvSpPr>
            <a:spLocks noGrp="1"/>
          </p:cNvSpPr>
          <p:nvPr>
            <p:ph type="sldNum" sz="quarter" idx="10"/>
          </p:nvPr>
        </p:nvSpPr>
        <p:spPr/>
        <p:txBody>
          <a:bodyPr/>
          <a:lstStyle/>
          <a:p>
            <a:fld id="{DB52DB8B-EFA3-4F92-8222-9F73D4FD43F0}" type="slidenum">
              <a:rPr lang="en-US" smtClean="0"/>
              <a:t>15</a:t>
            </a:fld>
            <a:endParaRPr lang="en-US" dirty="0"/>
          </a:p>
        </p:txBody>
      </p:sp>
    </p:spTree>
    <p:extLst>
      <p:ext uri="{BB962C8B-B14F-4D97-AF65-F5344CB8AC3E}">
        <p14:creationId xmlns:p14="http://schemas.microsoft.com/office/powerpoint/2010/main" val="4042616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80"/>
              </a:spcBef>
            </a:pPr>
            <a:r>
              <a:rPr lang="en-US" sz="1100" dirty="0">
                <a:latin typeface="Taub Sans" pitchFamily="2" charset="0"/>
                <a:ea typeface="Taub Sans" pitchFamily="2" charset="0"/>
                <a:cs typeface="Arial" pitchFamily="34" charset="0"/>
              </a:rPr>
              <a:t>It’s a good rule of thumb to lower your risks gradually. Someone just starting his/her career can potentially take on more risk than someone who is approaching retirement.  </a:t>
            </a:r>
          </a:p>
          <a:p>
            <a:pPr>
              <a:spcBef>
                <a:spcPts val="580"/>
              </a:spcBef>
            </a:pPr>
            <a:endParaRPr lang="en-US" sz="1100" dirty="0">
              <a:latin typeface="Taub Sans" pitchFamily="2" charset="0"/>
              <a:ea typeface="Taub Sans" pitchFamily="2" charset="0"/>
              <a:cs typeface="Arial" pitchFamily="34" charset="0"/>
            </a:endParaRPr>
          </a:p>
          <a:p>
            <a:pPr>
              <a:spcBef>
                <a:spcPts val="580"/>
              </a:spcBef>
            </a:pPr>
            <a:r>
              <a:rPr lang="en-US" sz="1100" dirty="0">
                <a:latin typeface="Taub Sans" pitchFamily="2" charset="0"/>
                <a:ea typeface="Taub Sans" pitchFamily="2" charset="0"/>
                <a:cs typeface="Arial" pitchFamily="34" charset="0"/>
              </a:rPr>
              <a:t>Consider electing the Automatically Rebalance My Account feature offered in your account.  This tool will ensure your asset allocation selection is adjusted according to your preferences. </a:t>
            </a:r>
          </a:p>
          <a:p>
            <a:pPr marL="0" marR="0" lvl="0" indent="0" algn="l" defTabSz="914400" rtl="0" eaLnBrk="1" fontAlgn="auto" latinLnBrk="0" hangingPunct="1">
              <a:lnSpc>
                <a:spcPct val="100000"/>
              </a:lnSpc>
              <a:spcBef>
                <a:spcPts val="580"/>
              </a:spcBef>
              <a:spcAft>
                <a:spcPts val="0"/>
              </a:spcAft>
              <a:buClrTx/>
              <a:buSzTx/>
              <a:buFontTx/>
              <a:buNone/>
              <a:tabLst/>
              <a:defRPr/>
            </a:pPr>
            <a:endParaRPr lang="en-US" sz="1100" baseline="0" dirty="0">
              <a:latin typeface="Taub Sans" pitchFamily="2" charset="0"/>
              <a:ea typeface="Taub Sans" pitchFamily="2" charset="0"/>
              <a:cs typeface="Arial" pitchFamily="34" charset="0"/>
            </a:endParaRPr>
          </a:p>
          <a:p>
            <a:pPr marL="0" marR="0" lvl="0" indent="0" algn="l" defTabSz="914400" rtl="0" eaLnBrk="1" fontAlgn="auto" latinLnBrk="0" hangingPunct="1">
              <a:lnSpc>
                <a:spcPct val="100000"/>
              </a:lnSpc>
              <a:spcBef>
                <a:spcPts val="580"/>
              </a:spcBef>
              <a:spcAft>
                <a:spcPts val="0"/>
              </a:spcAft>
              <a:buClrTx/>
              <a:buSzTx/>
              <a:buFontTx/>
              <a:buNone/>
              <a:tabLst/>
              <a:defRPr/>
            </a:pPr>
            <a:r>
              <a:rPr lang="en-US" altLang="en-US" sz="1100" b="1" baseline="0" dirty="0">
                <a:solidFill>
                  <a:srgbClr val="6F6F73"/>
                </a:solidFill>
                <a:latin typeface="Taub Sans" pitchFamily="2" charset="0"/>
                <a:ea typeface="Taub Sans" pitchFamily="2" charset="0"/>
              </a:rPr>
              <a:t>ADVANCE TO NEXT SLIDE FOR AUTO REBLANCE TOOL</a:t>
            </a:r>
            <a:endParaRPr lang="en-US" altLang="en-US" sz="1100" baseline="0" dirty="0">
              <a:solidFill>
                <a:srgbClr val="6F6F73"/>
              </a:solidFill>
              <a:latin typeface="Taub Sans" pitchFamily="2" charset="0"/>
              <a:ea typeface="Taub Sans" pitchFamily="2" charset="0"/>
            </a:endParaRPr>
          </a:p>
        </p:txBody>
      </p:sp>
      <p:sp>
        <p:nvSpPr>
          <p:cNvPr id="4" name="Slide Number Placeholder 3"/>
          <p:cNvSpPr>
            <a:spLocks noGrp="1"/>
          </p:cNvSpPr>
          <p:nvPr>
            <p:ph type="sldNum" sz="quarter" idx="10"/>
          </p:nvPr>
        </p:nvSpPr>
        <p:spPr/>
        <p:txBody>
          <a:bodyPr/>
          <a:lstStyle/>
          <a:p>
            <a:fld id="{DB52DB8B-EFA3-4F92-8222-9F73D4FD43F0}" type="slidenum">
              <a:rPr lang="en-US" smtClean="0"/>
              <a:t>16</a:t>
            </a:fld>
            <a:endParaRPr lang="en-US" dirty="0"/>
          </a:p>
        </p:txBody>
      </p:sp>
    </p:spTree>
    <p:extLst>
      <p:ext uri="{BB962C8B-B14F-4D97-AF65-F5344CB8AC3E}">
        <p14:creationId xmlns:p14="http://schemas.microsoft.com/office/powerpoint/2010/main" val="1898578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Aft>
                <a:spcPct val="50000"/>
              </a:spcAft>
            </a:pPr>
            <a:r>
              <a:rPr lang="en-US" sz="1100" dirty="0">
                <a:latin typeface="Taub Sans" pitchFamily="2" charset="0"/>
                <a:ea typeface="Taub Sans" pitchFamily="2" charset="0"/>
              </a:rPr>
              <a:t>Presenter: </a:t>
            </a:r>
            <a:r>
              <a:rPr lang="en-US" sz="1100" b="0" u="none" dirty="0">
                <a:solidFill>
                  <a:srgbClr val="6F6F73"/>
                </a:solidFill>
                <a:latin typeface="Taub Sans" pitchFamily="2" charset="0"/>
                <a:ea typeface="Taub Sans" pitchFamily="2" charset="0"/>
              </a:rPr>
              <a:t>Your plan offers an account management feature called Automatically</a:t>
            </a:r>
            <a:r>
              <a:rPr lang="en-US" sz="1100" b="0" u="none" baseline="0" dirty="0">
                <a:solidFill>
                  <a:srgbClr val="6F6F73"/>
                </a:solidFill>
                <a:latin typeface="Taub Sans" pitchFamily="2" charset="0"/>
                <a:ea typeface="Taub Sans" pitchFamily="2" charset="0"/>
              </a:rPr>
              <a:t> </a:t>
            </a:r>
            <a:r>
              <a:rPr lang="en-US" sz="1100" b="0" u="none" dirty="0">
                <a:solidFill>
                  <a:srgbClr val="6F6F73"/>
                </a:solidFill>
                <a:latin typeface="Taub Sans" pitchFamily="2" charset="0"/>
                <a:ea typeface="Taub Sans" pitchFamily="2" charset="0"/>
              </a:rPr>
              <a:t>Rebalance My Account. This feature will</a:t>
            </a:r>
            <a:r>
              <a:rPr lang="en-US" sz="1100" b="0" u="none" baseline="0" dirty="0">
                <a:solidFill>
                  <a:srgbClr val="6F6F73"/>
                </a:solidFill>
                <a:latin typeface="Taub Sans" pitchFamily="2" charset="0"/>
                <a:ea typeface="Taub Sans" pitchFamily="2" charset="0"/>
              </a:rPr>
              <a:t> keep</a:t>
            </a:r>
            <a:r>
              <a:rPr lang="en-US" sz="1100" b="0" u="none" dirty="0">
                <a:solidFill>
                  <a:srgbClr val="6F6F73"/>
                </a:solidFill>
                <a:latin typeface="Taub Sans" pitchFamily="2" charset="0"/>
                <a:ea typeface="Taub Sans" pitchFamily="2" charset="0"/>
              </a:rPr>
              <a:t> your asset allocation in balance according to your most recent investment elections. You can elect to rebalance your account quarterly, semi-annually or annually.</a:t>
            </a:r>
            <a:r>
              <a:rPr lang="en-US" sz="1100" b="0" u="none" baseline="0" dirty="0">
                <a:solidFill>
                  <a:srgbClr val="6F6F73"/>
                </a:solidFill>
                <a:latin typeface="Taub Sans" pitchFamily="2" charset="0"/>
                <a:ea typeface="Taub Sans" pitchFamily="2" charset="0"/>
              </a:rPr>
              <a:t> </a:t>
            </a:r>
          </a:p>
          <a:p>
            <a:pPr eaLnBrk="1" hangingPunct="1">
              <a:spcAft>
                <a:spcPct val="50000"/>
              </a:spcAft>
            </a:pPr>
            <a:endParaRPr lang="en-US" sz="1100" b="0" u="none" baseline="0" dirty="0">
              <a:solidFill>
                <a:srgbClr val="6F6F73"/>
              </a:solidFill>
              <a:latin typeface="Taub Sans" pitchFamily="2" charset="0"/>
              <a:ea typeface="Taub Sans" pitchFamily="2" charset="0"/>
            </a:endParaRPr>
          </a:p>
          <a:p>
            <a:pPr eaLnBrk="1" hangingPunct="1">
              <a:spcAft>
                <a:spcPct val="50000"/>
              </a:spcAft>
            </a:pPr>
            <a:r>
              <a:rPr lang="en-US" sz="1100" b="0" u="none" baseline="0" dirty="0">
                <a:solidFill>
                  <a:srgbClr val="6F6F73"/>
                </a:solidFill>
                <a:latin typeface="Taub Sans" pitchFamily="2" charset="0"/>
                <a:ea typeface="Taub Sans" pitchFamily="2" charset="0"/>
              </a:rPr>
              <a:t>Notes (from LUMIN: ARB Features, Settings and Timing)</a:t>
            </a:r>
          </a:p>
          <a:p>
            <a:pPr marL="171450" indent="-171450" eaLnBrk="1" hangingPunct="1">
              <a:spcAft>
                <a:spcPct val="50000"/>
              </a:spcAft>
              <a:buFont typeface="Arial" panose="020B0604020202020204" pitchFamily="34" charset="0"/>
              <a:buChar char="•"/>
            </a:pPr>
            <a:r>
              <a:rPr lang="en-US" sz="1100" b="0" u="none" baseline="0" dirty="0">
                <a:solidFill>
                  <a:srgbClr val="6F6F73"/>
                </a:solidFill>
                <a:latin typeface="Taub Sans" pitchFamily="2" charset="0"/>
                <a:ea typeface="Taub Sans" pitchFamily="2" charset="0"/>
              </a:rPr>
              <a:t>Regular and model portfolio rebalancing occur at the same time.</a:t>
            </a:r>
          </a:p>
          <a:p>
            <a:pPr marL="171450" indent="-171450" eaLnBrk="1" hangingPunct="1">
              <a:spcAft>
                <a:spcPct val="50000"/>
              </a:spcAft>
              <a:buFont typeface="Arial" panose="020B0604020202020204" pitchFamily="34" charset="0"/>
              <a:buChar char="•"/>
            </a:pPr>
            <a:r>
              <a:rPr lang="en-US" sz="1100" b="0" u="none" baseline="0" dirty="0">
                <a:solidFill>
                  <a:srgbClr val="6F6F73"/>
                </a:solidFill>
                <a:latin typeface="Taub Sans" pitchFamily="2" charset="0"/>
                <a:ea typeface="Taub Sans" pitchFamily="2" charset="0"/>
              </a:rPr>
              <a:t>Auto rebalancing does not include stock and self-managed accounts (SDA/Brokerage) .</a:t>
            </a:r>
          </a:p>
          <a:p>
            <a:pPr marL="171450" indent="-171450" eaLnBrk="1" hangingPunct="1">
              <a:spcAft>
                <a:spcPct val="50000"/>
              </a:spcAft>
              <a:buFont typeface="Arial" panose="020B0604020202020204" pitchFamily="34" charset="0"/>
              <a:buChar char="•"/>
            </a:pPr>
            <a:r>
              <a:rPr lang="en-US" sz="1100" b="0" u="none" baseline="0" dirty="0">
                <a:solidFill>
                  <a:srgbClr val="6F6F73"/>
                </a:solidFill>
                <a:latin typeface="Taub Sans" pitchFamily="2" charset="0"/>
                <a:ea typeface="Taub Sans" pitchFamily="2" charset="0"/>
              </a:rPr>
              <a:t>Market timing restrictions are not affected when automatic account rebalancing occurs.</a:t>
            </a:r>
          </a:p>
          <a:p>
            <a:pPr marL="171450" indent="-171450" eaLnBrk="1" hangingPunct="1">
              <a:spcAft>
                <a:spcPct val="50000"/>
              </a:spcAft>
              <a:buFont typeface="Arial" panose="020B0604020202020204" pitchFamily="34" charset="0"/>
              <a:buChar char="•"/>
            </a:pPr>
            <a:r>
              <a:rPr lang="en-US" sz="1100" b="0" u="none" baseline="0" dirty="0">
                <a:solidFill>
                  <a:srgbClr val="6F6F73"/>
                </a:solidFill>
                <a:latin typeface="Taub Sans" pitchFamily="2" charset="0"/>
                <a:ea typeface="Taub Sans" pitchFamily="2" charset="0"/>
              </a:rPr>
              <a:t>Redemption fees are not incurred when automatic rebalancing occurs</a:t>
            </a:r>
          </a:p>
          <a:p>
            <a:pPr marL="171450" indent="-171450" eaLnBrk="1" hangingPunct="1">
              <a:spcAft>
                <a:spcPct val="50000"/>
              </a:spcAft>
              <a:buFont typeface="Arial" panose="020B0604020202020204" pitchFamily="34" charset="0"/>
              <a:buChar char="•"/>
            </a:pPr>
            <a:r>
              <a:rPr lang="en-US" sz="1100" b="0" u="none" baseline="0" dirty="0">
                <a:solidFill>
                  <a:srgbClr val="6F6F73"/>
                </a:solidFill>
                <a:latin typeface="Taub Sans" pitchFamily="2" charset="0"/>
                <a:ea typeface="Taub Sans" pitchFamily="2" charset="0"/>
              </a:rPr>
              <a:t>Rebalancing is based on the asset allocation set on the day of the rebalancing process. It is run mid-month at the frequency desired.</a:t>
            </a:r>
          </a:p>
          <a:p>
            <a:pPr marL="171450" indent="-171450" eaLnBrk="1" hangingPunct="1">
              <a:spcAft>
                <a:spcPct val="50000"/>
              </a:spcAft>
              <a:buFont typeface="Arial" panose="020B0604020202020204" pitchFamily="34" charset="0"/>
              <a:buChar char="•"/>
            </a:pPr>
            <a:r>
              <a:rPr lang="en-US" sz="1100" b="0" u="none" baseline="0" dirty="0">
                <a:solidFill>
                  <a:srgbClr val="6F6F73"/>
                </a:solidFill>
                <a:latin typeface="Taub Sans" pitchFamily="2" charset="0"/>
                <a:ea typeface="Taub Sans" pitchFamily="2" charset="0"/>
              </a:rPr>
              <a:t>Account rebalancing can be chosen to occur in one of the following three time frames:</a:t>
            </a:r>
          </a:p>
          <a:p>
            <a:pPr marL="171450" indent="-171450" eaLnBrk="1" hangingPunct="1">
              <a:spcAft>
                <a:spcPct val="50000"/>
              </a:spcAft>
              <a:buFont typeface="Arial" panose="020B0604020202020204" pitchFamily="34" charset="0"/>
              <a:buChar char="•"/>
            </a:pPr>
            <a:r>
              <a:rPr lang="en-US" sz="1100" b="0" u="none" baseline="0" dirty="0">
                <a:solidFill>
                  <a:srgbClr val="6F6F73"/>
                </a:solidFill>
                <a:latin typeface="Taub Sans" pitchFamily="2" charset="0"/>
                <a:ea typeface="Taub Sans" pitchFamily="2" charset="0"/>
              </a:rPr>
              <a:t>Annual rebalancing would occur on December 15th (or the next business day thereafter).</a:t>
            </a:r>
          </a:p>
          <a:p>
            <a:pPr marL="171450" indent="-171450" eaLnBrk="1" hangingPunct="1">
              <a:spcAft>
                <a:spcPct val="50000"/>
              </a:spcAft>
              <a:buFont typeface="Arial" panose="020B0604020202020204" pitchFamily="34" charset="0"/>
              <a:buChar char="•"/>
            </a:pPr>
            <a:r>
              <a:rPr lang="en-US" sz="1100" b="0" u="none" baseline="0" dirty="0">
                <a:solidFill>
                  <a:srgbClr val="6F6F73"/>
                </a:solidFill>
                <a:latin typeface="Taub Sans" pitchFamily="2" charset="0"/>
                <a:ea typeface="Taub Sans" pitchFamily="2" charset="0"/>
              </a:rPr>
              <a:t>Semi-annual rebalancing would occur on June 15th and December 15th (or the next business day thereafter, respectively).</a:t>
            </a:r>
          </a:p>
          <a:p>
            <a:pPr marL="171450" indent="-171450" eaLnBrk="1" hangingPunct="1">
              <a:spcAft>
                <a:spcPct val="50000"/>
              </a:spcAft>
              <a:buFont typeface="Arial" panose="020B0604020202020204" pitchFamily="34" charset="0"/>
              <a:buChar char="•"/>
            </a:pPr>
            <a:r>
              <a:rPr lang="en-US" sz="1100" b="0" u="none" baseline="0" dirty="0">
                <a:solidFill>
                  <a:srgbClr val="6F6F73"/>
                </a:solidFill>
                <a:latin typeface="Taub Sans" pitchFamily="2" charset="0"/>
                <a:ea typeface="Taub Sans" pitchFamily="2" charset="0"/>
              </a:rPr>
              <a:t>Quarterly rebalancing would occur on (March 15th, June 15th, September 15th, and December 15th. (or the next business day thereafter, respectively).</a:t>
            </a:r>
          </a:p>
        </p:txBody>
      </p:sp>
      <p:sp>
        <p:nvSpPr>
          <p:cNvPr id="4" name="Slide Number Placeholder 3"/>
          <p:cNvSpPr>
            <a:spLocks noGrp="1"/>
          </p:cNvSpPr>
          <p:nvPr>
            <p:ph type="sldNum" sz="quarter" idx="10"/>
          </p:nvPr>
        </p:nvSpPr>
        <p:spPr/>
        <p:txBody>
          <a:bodyPr/>
          <a:lstStyle/>
          <a:p>
            <a:fld id="{DB52DB8B-EFA3-4F92-8222-9F73D4FD43F0}" type="slidenum">
              <a:rPr lang="en-US" smtClean="0"/>
              <a:t>17</a:t>
            </a:fld>
            <a:endParaRPr lang="en-US" dirty="0"/>
          </a:p>
        </p:txBody>
      </p:sp>
    </p:spTree>
    <p:extLst>
      <p:ext uri="{BB962C8B-B14F-4D97-AF65-F5344CB8AC3E}">
        <p14:creationId xmlns:p14="http://schemas.microsoft.com/office/powerpoint/2010/main" val="1169953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1FA6E-7989-478C-ACCC-EF8B0B8D9DFA}" type="slidenum">
              <a:rPr lang="en-US" smtClean="0"/>
              <a:t>18</a:t>
            </a:fld>
            <a:endParaRPr lang="en-US"/>
          </a:p>
        </p:txBody>
      </p:sp>
    </p:spTree>
    <p:extLst>
      <p:ext uri="{BB962C8B-B14F-4D97-AF65-F5344CB8AC3E}">
        <p14:creationId xmlns:p14="http://schemas.microsoft.com/office/powerpoint/2010/main" val="993590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aub Sans" pitchFamily="2" charset="0"/>
                <a:ea typeface="Taub Sans" pitchFamily="2" charset="0"/>
              </a:rPr>
              <a:t>Presenter: If you have not</a:t>
            </a:r>
            <a:r>
              <a:rPr lang="en-US" sz="1100" baseline="0" dirty="0">
                <a:latin typeface="Taub Sans" pitchFamily="2" charset="0"/>
                <a:ea typeface="Taub Sans" pitchFamily="2" charset="0"/>
              </a:rPr>
              <a:t> already, I encourage you to download the ADP Mobile App. In our fast-paced lives, this app will provide you with convenient and fast access to your retirement plan account. You can perform certain transaction and access additional financial wellness tools through the App. </a:t>
            </a:r>
          </a:p>
        </p:txBody>
      </p:sp>
      <p:sp>
        <p:nvSpPr>
          <p:cNvPr id="4" name="Slide Number Placeholder 3"/>
          <p:cNvSpPr>
            <a:spLocks noGrp="1"/>
          </p:cNvSpPr>
          <p:nvPr>
            <p:ph type="sldNum" sz="quarter" idx="10"/>
          </p:nvPr>
        </p:nvSpPr>
        <p:spPr/>
        <p:txBody>
          <a:bodyPr/>
          <a:lstStyle/>
          <a:p>
            <a:fld id="{DB52DB8B-EFA3-4F92-8222-9F73D4FD43F0}" type="slidenum">
              <a:rPr lang="en-US" smtClean="0"/>
              <a:t>19</a:t>
            </a:fld>
            <a:endParaRPr lang="en-US" dirty="0"/>
          </a:p>
        </p:txBody>
      </p:sp>
    </p:spTree>
    <p:extLst>
      <p:ext uri="{BB962C8B-B14F-4D97-AF65-F5344CB8AC3E}">
        <p14:creationId xmlns:p14="http://schemas.microsoft.com/office/powerpoint/2010/main" val="1881089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B1FA6E-7989-478C-ACCC-EF8B0B8D9DFA}" type="slidenum">
              <a:rPr lang="en-US" smtClean="0"/>
              <a:t>20</a:t>
            </a:fld>
            <a:endParaRPr lang="en-US"/>
          </a:p>
        </p:txBody>
      </p:sp>
    </p:spTree>
    <p:extLst>
      <p:ext uri="{BB962C8B-B14F-4D97-AF65-F5344CB8AC3E}">
        <p14:creationId xmlns:p14="http://schemas.microsoft.com/office/powerpoint/2010/main" val="3926479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1" fontAlgn="auto" latinLnBrk="0" hangingPunct="1">
              <a:lnSpc>
                <a:spcPct val="100000"/>
              </a:lnSpc>
              <a:spcBef>
                <a:spcPts val="0"/>
              </a:spcBef>
              <a:spcAft>
                <a:spcPts val="0"/>
              </a:spcAft>
              <a:buClrTx/>
              <a:buSzTx/>
              <a:buFontTx/>
              <a:buNone/>
              <a:tabLst/>
              <a:defRPr/>
            </a:pPr>
            <a:r>
              <a:rPr lang="en-US" sz="1100" dirty="0">
                <a:latin typeface="Taub Sans" pitchFamily="2" charset="0"/>
                <a:ea typeface="Taub Sans" pitchFamily="2" charset="0"/>
              </a:rPr>
              <a:t>Presenter: Preparing for retirement involves staying focused</a:t>
            </a:r>
            <a:r>
              <a:rPr lang="en-US" sz="1100" baseline="0" dirty="0">
                <a:latin typeface="Taub Sans" pitchFamily="2" charset="0"/>
                <a:ea typeface="Taub Sans" pitchFamily="2" charset="0"/>
              </a:rPr>
              <a:t> as historically the stock market has rebounded after periods of downturns. Stay invested as the journey to retirement is not a sprint. Stay prepared by making sure your investments align with your goals and are rebalanced regularly Stay diversified by monitoring your investment against your desired asset allocation. </a:t>
            </a:r>
          </a:p>
          <a:p>
            <a:pPr marL="0" marR="0" lvl="0" indent="0" algn="l" defTabSz="1021806" rtl="0" eaLnBrk="1" fontAlgn="auto" latinLnBrk="0" hangingPunct="1">
              <a:lnSpc>
                <a:spcPct val="100000"/>
              </a:lnSpc>
              <a:spcBef>
                <a:spcPts val="0"/>
              </a:spcBef>
              <a:spcAft>
                <a:spcPts val="0"/>
              </a:spcAft>
              <a:buClrTx/>
              <a:buSzTx/>
              <a:buFontTx/>
              <a:buNone/>
              <a:tabLst/>
              <a:defRPr/>
            </a:pPr>
            <a:endParaRPr lang="en-US" sz="1100" baseline="0" dirty="0">
              <a:latin typeface="Taub Sans" pitchFamily="2" charset="0"/>
              <a:ea typeface="Taub Sans" pitchFamily="2" charset="0"/>
            </a:endParaRPr>
          </a:p>
          <a:p>
            <a:pPr marL="0" marR="0" lvl="0" indent="0" algn="l" defTabSz="1021806" rtl="0" eaLnBrk="1" fontAlgn="auto" latinLnBrk="0" hangingPunct="1">
              <a:lnSpc>
                <a:spcPct val="100000"/>
              </a:lnSpc>
              <a:spcBef>
                <a:spcPts val="0"/>
              </a:spcBef>
              <a:spcAft>
                <a:spcPts val="0"/>
              </a:spcAft>
              <a:buClrTx/>
              <a:buSzTx/>
              <a:buFontTx/>
              <a:buNone/>
              <a:tabLst/>
              <a:defRPr/>
            </a:pPr>
            <a:r>
              <a:rPr lang="en-US" sz="1100" baseline="0" dirty="0">
                <a:latin typeface="Taub Sans" pitchFamily="2" charset="0"/>
                <a:ea typeface="Taub Sans" pitchFamily="2" charset="0"/>
              </a:rPr>
              <a:t>To help you ride out the storm, be sure to take advantage of the online tools and resources available by logging into your account today, </a:t>
            </a:r>
          </a:p>
          <a:p>
            <a:pPr marL="0" marR="0" lvl="0" indent="0" algn="l" defTabSz="1021806" rtl="0" eaLnBrk="1" fontAlgn="auto" latinLnBrk="0" hangingPunct="1">
              <a:lnSpc>
                <a:spcPct val="100000"/>
              </a:lnSpc>
              <a:spcBef>
                <a:spcPts val="0"/>
              </a:spcBef>
              <a:spcAft>
                <a:spcPts val="0"/>
              </a:spcAft>
              <a:buClrTx/>
              <a:buSzTx/>
              <a:buFontTx/>
              <a:buNone/>
              <a:tabLst/>
              <a:defRPr/>
            </a:pPr>
            <a:endParaRPr lang="en-US" altLang="en-US" sz="1100" baseline="0" dirty="0">
              <a:latin typeface="Taub Sans" pitchFamily="2" charset="0"/>
              <a:ea typeface="Taub Sans" pitchFamily="2" charset="0"/>
            </a:endParaRPr>
          </a:p>
          <a:p>
            <a:pPr marL="0" marR="0" lvl="0" indent="0" algn="l" defTabSz="1021806" rtl="0" eaLnBrk="1" fontAlgn="auto" latinLnBrk="0" hangingPunct="1">
              <a:lnSpc>
                <a:spcPct val="100000"/>
              </a:lnSpc>
              <a:spcBef>
                <a:spcPts val="0"/>
              </a:spcBef>
              <a:spcAft>
                <a:spcPts val="0"/>
              </a:spcAft>
              <a:buClrTx/>
              <a:buSzTx/>
              <a:buFontTx/>
              <a:buNone/>
              <a:tabLst/>
              <a:defRPr/>
            </a:pPr>
            <a:r>
              <a:rPr lang="en-US" altLang="en-US" sz="1100" baseline="0" dirty="0">
                <a:latin typeface="Taub Sans" pitchFamily="2" charset="0"/>
                <a:ea typeface="Taub Sans" pitchFamily="2" charset="0"/>
              </a:rPr>
              <a:t>[Optional for polling or to use via a webcast or onsite meeting]</a:t>
            </a:r>
          </a:p>
          <a:p>
            <a:pPr marL="0" marR="0" lvl="0" indent="0" algn="l" defTabSz="1021806" rtl="0" eaLnBrk="1" fontAlgn="auto" latinLnBrk="0" hangingPunct="1">
              <a:lnSpc>
                <a:spcPct val="100000"/>
              </a:lnSpc>
              <a:spcBef>
                <a:spcPts val="0"/>
              </a:spcBef>
              <a:spcAft>
                <a:spcPts val="0"/>
              </a:spcAft>
              <a:buClrTx/>
              <a:buSzTx/>
              <a:buFontTx/>
              <a:buNone/>
              <a:tabLst/>
              <a:defRPr/>
            </a:pPr>
            <a:endParaRPr lang="en-US" altLang="en-US" sz="1100" baseline="0" dirty="0">
              <a:latin typeface="Taub Sans" pitchFamily="2" charset="0"/>
              <a:ea typeface="Taub Sans" pitchFamily="2" charset="0"/>
            </a:endParaRPr>
          </a:p>
          <a:p>
            <a:pPr marL="0" marR="0" lvl="0" indent="0" algn="l" defTabSz="1021806" rtl="0" eaLnBrk="1" fontAlgn="auto" latinLnBrk="0" hangingPunct="1">
              <a:lnSpc>
                <a:spcPct val="100000"/>
              </a:lnSpc>
              <a:spcBef>
                <a:spcPts val="0"/>
              </a:spcBef>
              <a:spcAft>
                <a:spcPts val="0"/>
              </a:spcAft>
              <a:buClrTx/>
              <a:buSzTx/>
              <a:buFontTx/>
              <a:buNone/>
              <a:tabLst/>
              <a:defRPr/>
            </a:pPr>
            <a:r>
              <a:rPr lang="en-US" altLang="en-US" sz="1100" dirty="0">
                <a:latin typeface="Taub Sans" pitchFamily="2" charset="0"/>
                <a:ea typeface="Taub Sans" pitchFamily="2" charset="0"/>
              </a:rPr>
              <a:t>Before we wrap up today, I’d like to ask you one question: </a:t>
            </a:r>
            <a:r>
              <a:rPr lang="en-US" altLang="en-US" sz="1100" i="1" dirty="0">
                <a:latin typeface="Taub Sans" pitchFamily="2" charset="0"/>
                <a:ea typeface="Taub Sans" pitchFamily="2" charset="0"/>
              </a:rPr>
              <a:t>the next time stock prices fall, will you most likely…</a:t>
            </a:r>
            <a:br>
              <a:rPr lang="en-US" altLang="en-US" sz="1100" i="1" dirty="0">
                <a:latin typeface="Taub Sans" pitchFamily="2" charset="0"/>
                <a:ea typeface="Taub Sans" pitchFamily="2" charset="0"/>
              </a:rPr>
            </a:br>
            <a:endParaRPr lang="en-US" altLang="en-US" sz="1100" dirty="0">
              <a:latin typeface="Taub Sans" pitchFamily="2" charset="0"/>
              <a:ea typeface="Taub Sans" pitchFamily="2" charset="0"/>
            </a:endParaRPr>
          </a:p>
          <a:p>
            <a:pPr marL="685800" lvl="1" indent="-228600" algn="l" eaLnBrk="1" hangingPunct="1">
              <a:buFontTx/>
              <a:buAutoNum type="alphaUcPeriod"/>
            </a:pPr>
            <a:r>
              <a:rPr lang="en-US" altLang="en-US" sz="1100" dirty="0">
                <a:latin typeface="Taub Sans" pitchFamily="2" charset="0"/>
                <a:ea typeface="Taub Sans" pitchFamily="2" charset="0"/>
              </a:rPr>
              <a:t>Stay focused on what the stock market has done in the past to maintain perspective</a:t>
            </a:r>
          </a:p>
          <a:p>
            <a:pPr marL="685800" lvl="1" indent="-228600" algn="l" eaLnBrk="1" hangingPunct="1">
              <a:buFontTx/>
              <a:buAutoNum type="alphaUcPeriod"/>
            </a:pPr>
            <a:r>
              <a:rPr lang="en-US" altLang="en-US" sz="1100" dirty="0">
                <a:latin typeface="Taub Sans" pitchFamily="2" charset="0"/>
                <a:ea typeface="Taub Sans" pitchFamily="2" charset="0"/>
              </a:rPr>
              <a:t>Stay invested and maintain a strategy for long-term savings</a:t>
            </a:r>
          </a:p>
          <a:p>
            <a:pPr marL="685800" lvl="1" indent="-228600" algn="l" eaLnBrk="1" hangingPunct="1">
              <a:buFontTx/>
              <a:buAutoNum type="alphaUcPeriod"/>
            </a:pPr>
            <a:r>
              <a:rPr lang="en-US" altLang="en-US" sz="1100" dirty="0">
                <a:latin typeface="Taub Sans" pitchFamily="2" charset="0"/>
                <a:ea typeface="Taub Sans" pitchFamily="2" charset="0"/>
              </a:rPr>
              <a:t>Stay prepared</a:t>
            </a:r>
            <a:r>
              <a:rPr lang="en-US" altLang="en-US" sz="1100" baseline="0" dirty="0">
                <a:latin typeface="Taub Sans" pitchFamily="2" charset="0"/>
                <a:ea typeface="Taub Sans" pitchFamily="2" charset="0"/>
              </a:rPr>
              <a:t> and align your investments with your risk and return goals</a:t>
            </a:r>
            <a:endParaRPr lang="en-US" altLang="en-US" sz="1100" dirty="0">
              <a:latin typeface="Taub Sans" pitchFamily="2" charset="0"/>
              <a:ea typeface="Taub Sans" pitchFamily="2" charset="0"/>
            </a:endParaRPr>
          </a:p>
          <a:p>
            <a:pPr marL="685800" lvl="1" indent="-228600" algn="l" eaLnBrk="1" hangingPunct="1">
              <a:buFontTx/>
              <a:buAutoNum type="alphaUcPeriod"/>
            </a:pPr>
            <a:r>
              <a:rPr lang="en-US" altLang="en-US" sz="1100" dirty="0">
                <a:latin typeface="Taub Sans" pitchFamily="2" charset="0"/>
                <a:ea typeface="Taub Sans" pitchFamily="2" charset="0"/>
              </a:rPr>
              <a:t>Stay informed</a:t>
            </a:r>
            <a:r>
              <a:rPr lang="en-US" altLang="en-US" sz="1100" baseline="0" dirty="0">
                <a:latin typeface="Taub Sans" pitchFamily="2" charset="0"/>
                <a:ea typeface="Taub Sans" pitchFamily="2" charset="0"/>
              </a:rPr>
              <a:t> and take advantage of the account management tools offered in your Plan</a:t>
            </a:r>
            <a:endParaRPr lang="en-US" altLang="en-US" sz="1100" dirty="0">
              <a:latin typeface="Taub Sans" pitchFamily="2" charset="0"/>
              <a:ea typeface="Taub Sans" pitchFamily="2" charset="0"/>
            </a:endParaRPr>
          </a:p>
          <a:p>
            <a:pPr marL="685800" lvl="1" indent="-228600" algn="l" eaLnBrk="1" hangingPunct="1">
              <a:buFontTx/>
              <a:buAutoNum type="alphaUcPeriod"/>
            </a:pPr>
            <a:r>
              <a:rPr lang="en-US" altLang="en-US" sz="1100" dirty="0">
                <a:latin typeface="Taub Sans" pitchFamily="2" charset="0"/>
                <a:ea typeface="Taub Sans" pitchFamily="2" charset="0"/>
              </a:rPr>
              <a:t>All of the </a:t>
            </a:r>
            <a:r>
              <a:rPr lang="en-US" altLang="en-US" sz="1100">
                <a:latin typeface="Taub Sans" pitchFamily="2" charset="0"/>
                <a:ea typeface="Taub Sans" pitchFamily="2" charset="0"/>
              </a:rPr>
              <a:t>above?</a:t>
            </a:r>
            <a:endParaRPr lang="en-US" altLang="en-US" sz="1100" dirty="0">
              <a:latin typeface="Taub Sans" pitchFamily="2" charset="0"/>
              <a:ea typeface="Taub Sans" pitchFamily="2" charset="0"/>
            </a:endParaRPr>
          </a:p>
        </p:txBody>
      </p:sp>
      <p:sp>
        <p:nvSpPr>
          <p:cNvPr id="4" name="Slide Number Placeholder 3"/>
          <p:cNvSpPr>
            <a:spLocks noGrp="1"/>
          </p:cNvSpPr>
          <p:nvPr>
            <p:ph type="sldNum" sz="quarter" idx="10"/>
          </p:nvPr>
        </p:nvSpPr>
        <p:spPr/>
        <p:txBody>
          <a:bodyPr/>
          <a:lstStyle/>
          <a:p>
            <a:fld id="{96B1FA6E-7989-478C-ACCC-EF8B0B8D9DFA}" type="slidenum">
              <a:rPr lang="en-US" smtClean="0"/>
              <a:t>21</a:t>
            </a:fld>
            <a:endParaRPr lang="en-US"/>
          </a:p>
        </p:txBody>
      </p:sp>
    </p:spTree>
    <p:extLst>
      <p:ext uri="{BB962C8B-B14F-4D97-AF65-F5344CB8AC3E}">
        <p14:creationId xmlns:p14="http://schemas.microsoft.com/office/powerpoint/2010/main" val="244105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1" fontAlgn="auto" latinLnBrk="0" hangingPunct="1">
              <a:lnSpc>
                <a:spcPct val="100000"/>
              </a:lnSpc>
              <a:spcBef>
                <a:spcPts val="0"/>
              </a:spcBef>
              <a:spcAft>
                <a:spcPts val="0"/>
              </a:spcAft>
              <a:buClrTx/>
              <a:buSzTx/>
              <a:buFontTx/>
              <a:buNone/>
              <a:tabLst/>
              <a:defRPr/>
            </a:pPr>
            <a:r>
              <a:rPr lang="en-US" sz="1100" dirty="0">
                <a:latin typeface="Taub Sans" pitchFamily="2" charset="0"/>
                <a:ea typeface="Taub Sans" pitchFamily="2" charset="0"/>
              </a:rPr>
              <a:t>Presenter: What are you working for?</a:t>
            </a:r>
            <a:r>
              <a:rPr lang="en-US" sz="1100" baseline="0" dirty="0">
                <a:latin typeface="Taub Sans" pitchFamily="2" charset="0"/>
                <a:ea typeface="Taub Sans" pitchFamily="2" charset="0"/>
              </a:rPr>
              <a:t> Most days, it’s a simple question that can have many answers. However when d</a:t>
            </a:r>
            <a:r>
              <a:rPr lang="en-US" altLang="en-US" sz="1100" dirty="0">
                <a:latin typeface="Taub Sans" pitchFamily="2" charset="0"/>
                <a:ea typeface="Taub Sans" pitchFamily="2" charset="0"/>
              </a:rPr>
              <a:t>ealing with market downturns and volatility you can start to question if the</a:t>
            </a:r>
            <a:r>
              <a:rPr lang="en-US" altLang="en-US" sz="1100" baseline="0" dirty="0">
                <a:latin typeface="Taub Sans" pitchFamily="2" charset="0"/>
                <a:ea typeface="Taub Sans" pitchFamily="2" charset="0"/>
              </a:rPr>
              <a:t> effort is worth the outcome. </a:t>
            </a:r>
          </a:p>
        </p:txBody>
      </p:sp>
      <p:sp>
        <p:nvSpPr>
          <p:cNvPr id="4" name="Slide Number Placeholder 3"/>
          <p:cNvSpPr>
            <a:spLocks noGrp="1"/>
          </p:cNvSpPr>
          <p:nvPr>
            <p:ph type="sldNum" sz="quarter" idx="10"/>
          </p:nvPr>
        </p:nvSpPr>
        <p:spPr/>
        <p:txBody>
          <a:bodyPr/>
          <a:lstStyle/>
          <a:p>
            <a:fld id="{BEB01622-36F2-47C0-A0C6-BBF3005036AE}" type="slidenum">
              <a:rPr lang="en-US" smtClean="0"/>
              <a:t>2</a:t>
            </a:fld>
            <a:endParaRPr lang="en-US" dirty="0"/>
          </a:p>
        </p:txBody>
      </p:sp>
    </p:spTree>
    <p:extLst>
      <p:ext uri="{BB962C8B-B14F-4D97-AF65-F5344CB8AC3E}">
        <p14:creationId xmlns:p14="http://schemas.microsoft.com/office/powerpoint/2010/main" val="3760242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B01622-36F2-47C0-A0C6-BBF3005036A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538436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1" fontAlgn="auto" latinLnBrk="0" hangingPunct="1">
              <a:lnSpc>
                <a:spcPct val="100000"/>
              </a:lnSpc>
              <a:spcBef>
                <a:spcPts val="0"/>
              </a:spcBef>
              <a:spcAft>
                <a:spcPts val="0"/>
              </a:spcAft>
              <a:buClrTx/>
              <a:buSzTx/>
              <a:buFontTx/>
              <a:buNone/>
              <a:tabLst/>
              <a:defRPr/>
            </a:pPr>
            <a:r>
              <a:rPr lang="en-US" sz="1100" dirty="0">
                <a:latin typeface="Taub Sans" pitchFamily="2" charset="0"/>
                <a:ea typeface="Taub Sans" pitchFamily="2" charset="0"/>
              </a:rPr>
              <a:t>Presenter: Today we are going to review some </a:t>
            </a:r>
            <a:r>
              <a:rPr lang="en-US" altLang="en-US" sz="1100" dirty="0">
                <a:latin typeface="Taub Sans" pitchFamily="2" charset="0"/>
                <a:ea typeface="Taub Sans" pitchFamily="2" charset="0"/>
              </a:rPr>
              <a:t>time-tested objectives you can use to gain perspective and keep your retirement strategy on track during any volatile market period. </a:t>
            </a:r>
          </a:p>
          <a:p>
            <a:pPr marL="0" marR="0" lvl="0" indent="0" algn="l" defTabSz="1021806" rtl="0" eaLnBrk="1" fontAlgn="auto" latinLnBrk="0" hangingPunct="1">
              <a:lnSpc>
                <a:spcPct val="100000"/>
              </a:lnSpc>
              <a:spcBef>
                <a:spcPts val="0"/>
              </a:spcBef>
              <a:spcAft>
                <a:spcPts val="0"/>
              </a:spcAft>
              <a:buClrTx/>
              <a:buSzTx/>
              <a:buFontTx/>
              <a:buNone/>
              <a:tabLst/>
              <a:defRPr/>
            </a:pPr>
            <a:endParaRPr lang="en-US" altLang="en-US" sz="1100" dirty="0">
              <a:latin typeface="Taub Sans" pitchFamily="2" charset="0"/>
              <a:ea typeface="Taub Sans" pitchFamily="2" charset="0"/>
            </a:endParaRPr>
          </a:p>
          <a:p>
            <a:pPr eaLnBrk="1" hangingPunct="1">
              <a:lnSpc>
                <a:spcPct val="80000"/>
              </a:lnSpc>
              <a:buFontTx/>
              <a:buChar char="•"/>
            </a:pPr>
            <a:r>
              <a:rPr lang="en-US" altLang="en-US" sz="1100" b="1" dirty="0">
                <a:latin typeface="Taub Sans" pitchFamily="2" charset="0"/>
                <a:ea typeface="Taub Sans" pitchFamily="2" charset="0"/>
              </a:rPr>
              <a:t> Stay focused</a:t>
            </a:r>
            <a:r>
              <a:rPr lang="en-US" altLang="en-US" sz="1100" dirty="0">
                <a:latin typeface="Taub Sans" pitchFamily="2" charset="0"/>
                <a:ea typeface="Taub Sans" pitchFamily="2" charset="0"/>
              </a:rPr>
              <a:t>. Look back at how stock markets have acted in the past. As we all know, past performance does not indicate future results, but it can provide important perspective. </a:t>
            </a:r>
          </a:p>
          <a:p>
            <a:pPr eaLnBrk="1" hangingPunct="1">
              <a:lnSpc>
                <a:spcPct val="80000"/>
              </a:lnSpc>
              <a:buFontTx/>
              <a:buChar char="•"/>
            </a:pPr>
            <a:endParaRPr lang="en-US" altLang="en-US" sz="1100" b="1" dirty="0">
              <a:latin typeface="Taub Sans" pitchFamily="2" charset="0"/>
              <a:ea typeface="Taub Sans" pitchFamily="2" charset="0"/>
            </a:endParaRPr>
          </a:p>
          <a:p>
            <a:pPr eaLnBrk="1" hangingPunct="1">
              <a:lnSpc>
                <a:spcPct val="80000"/>
              </a:lnSpc>
              <a:buFontTx/>
              <a:buChar char="•"/>
            </a:pPr>
            <a:r>
              <a:rPr lang="en-US" altLang="en-US" sz="1100" b="1" dirty="0">
                <a:latin typeface="Taub Sans" pitchFamily="2" charset="0"/>
                <a:ea typeface="Taub Sans" pitchFamily="2" charset="0"/>
              </a:rPr>
              <a:t> Stay invested</a:t>
            </a:r>
            <a:r>
              <a:rPr lang="en-US" altLang="en-US" sz="1100" dirty="0">
                <a:latin typeface="Taub Sans" pitchFamily="2" charset="0"/>
                <a:ea typeface="Taub Sans" pitchFamily="2" charset="0"/>
              </a:rPr>
              <a:t>. Do not panic, sell off your stock funds or try to time the market, which I’ll describe in a bit. Many people benefit by working with their financial advisor to assess their long-term investing strategy during volatile periods.  </a:t>
            </a:r>
          </a:p>
          <a:p>
            <a:pPr eaLnBrk="1" hangingPunct="1">
              <a:lnSpc>
                <a:spcPct val="80000"/>
              </a:lnSpc>
              <a:buFontTx/>
              <a:buChar char="•"/>
            </a:pPr>
            <a:endParaRPr lang="en-US" altLang="en-US" sz="1100" dirty="0">
              <a:latin typeface="Taub Sans" pitchFamily="2" charset="0"/>
              <a:ea typeface="Taub Sans" pitchFamily="2" charset="0"/>
            </a:endParaRPr>
          </a:p>
          <a:p>
            <a:pPr eaLnBrk="1" hangingPunct="1">
              <a:lnSpc>
                <a:spcPct val="80000"/>
              </a:lnSpc>
              <a:buFontTx/>
              <a:buChar char="•"/>
            </a:pPr>
            <a:r>
              <a:rPr lang="en-US" altLang="en-US" sz="1100" b="1" dirty="0">
                <a:latin typeface="Taub Sans" pitchFamily="2" charset="0"/>
                <a:ea typeface="Taub Sans" pitchFamily="2" charset="0"/>
              </a:rPr>
              <a:t> Stay prepared</a:t>
            </a:r>
            <a:r>
              <a:rPr lang="en-US" altLang="en-US" sz="1100" dirty="0">
                <a:latin typeface="Taub Sans" pitchFamily="2" charset="0"/>
                <a:ea typeface="Taub Sans" pitchFamily="2" charset="0"/>
              </a:rPr>
              <a:t>.</a:t>
            </a:r>
            <a:r>
              <a:rPr lang="en-US" altLang="en-US" sz="1100" b="1" dirty="0">
                <a:latin typeface="Taub Sans" pitchFamily="2" charset="0"/>
                <a:ea typeface="Taub Sans" pitchFamily="2" charset="0"/>
              </a:rPr>
              <a:t> </a:t>
            </a:r>
            <a:r>
              <a:rPr lang="en-US" altLang="en-US" sz="1100" dirty="0">
                <a:latin typeface="Taub Sans" pitchFamily="2" charset="0"/>
                <a:ea typeface="Taub Sans" pitchFamily="2" charset="0"/>
              </a:rPr>
              <a:t>Understand and put into action strategies to help prepare for a market downturn and then regularly review these strategies. </a:t>
            </a:r>
          </a:p>
          <a:p>
            <a:pPr eaLnBrk="1" hangingPunct="1">
              <a:lnSpc>
                <a:spcPct val="80000"/>
              </a:lnSpc>
              <a:buFontTx/>
              <a:buChar char="•"/>
            </a:pPr>
            <a:endParaRPr lang="en-US" altLang="en-US" sz="1100" dirty="0">
              <a:latin typeface="Taub Sans" pitchFamily="2" charset="0"/>
              <a:ea typeface="Taub Sans" pitchFamily="2" charset="0"/>
            </a:endParaRPr>
          </a:p>
          <a:p>
            <a:pPr eaLnBrk="1" hangingPunct="1">
              <a:lnSpc>
                <a:spcPct val="80000"/>
              </a:lnSpc>
              <a:buFontTx/>
              <a:buChar char="•"/>
            </a:pPr>
            <a:r>
              <a:rPr lang="en-US" altLang="en-US" sz="1100" b="1" dirty="0">
                <a:latin typeface="Taub Sans" pitchFamily="2" charset="0"/>
                <a:ea typeface="Taub Sans" pitchFamily="2" charset="0"/>
              </a:rPr>
              <a:t> Stay informed</a:t>
            </a:r>
            <a:r>
              <a:rPr lang="en-US" altLang="en-US" sz="1100" dirty="0">
                <a:latin typeface="Taub Sans" pitchFamily="2" charset="0"/>
                <a:ea typeface="Taub Sans" pitchFamily="2" charset="0"/>
              </a:rPr>
              <a:t>. Be sure to review the account management</a:t>
            </a:r>
            <a:r>
              <a:rPr lang="en-US" altLang="en-US" sz="1100" baseline="0" dirty="0">
                <a:latin typeface="Taub Sans" pitchFamily="2" charset="0"/>
                <a:ea typeface="Taub Sans" pitchFamily="2" charset="0"/>
              </a:rPr>
              <a:t> tools to keep your account on track. You should also review </a:t>
            </a:r>
            <a:r>
              <a:rPr lang="en-US" altLang="en-US" sz="1100" dirty="0">
                <a:latin typeface="Taub Sans" pitchFamily="2" charset="0"/>
                <a:ea typeface="Taub Sans" pitchFamily="2" charset="0"/>
              </a:rPr>
              <a:t>your retirement plan account</a:t>
            </a:r>
            <a:r>
              <a:rPr lang="en-US" altLang="en-US" sz="1100" baseline="0" dirty="0">
                <a:latin typeface="Taub Sans" pitchFamily="2" charset="0"/>
                <a:ea typeface="Taub Sans" pitchFamily="2" charset="0"/>
              </a:rPr>
              <a:t> regularly. It’s important for your investments to be aligned with your tolerance for risk and time horizon to retirement.</a:t>
            </a:r>
          </a:p>
        </p:txBody>
      </p:sp>
      <p:sp>
        <p:nvSpPr>
          <p:cNvPr id="4" name="Slide Number Placeholder 3"/>
          <p:cNvSpPr>
            <a:spLocks noGrp="1"/>
          </p:cNvSpPr>
          <p:nvPr>
            <p:ph type="sldNum" sz="quarter" idx="10"/>
          </p:nvPr>
        </p:nvSpPr>
        <p:spPr/>
        <p:txBody>
          <a:bodyPr/>
          <a:lstStyle/>
          <a:p>
            <a:fld id="{96B1FA6E-7989-478C-ACCC-EF8B0B8D9DFA}" type="slidenum">
              <a:rPr lang="en-US" smtClean="0"/>
              <a:t>3</a:t>
            </a:fld>
            <a:endParaRPr lang="en-US"/>
          </a:p>
        </p:txBody>
      </p:sp>
    </p:spTree>
    <p:extLst>
      <p:ext uri="{BB962C8B-B14F-4D97-AF65-F5344CB8AC3E}">
        <p14:creationId xmlns:p14="http://schemas.microsoft.com/office/powerpoint/2010/main" val="344836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100" dirty="0">
                <a:solidFill>
                  <a:srgbClr val="6F6F73"/>
                </a:solidFill>
                <a:latin typeface="Taub Sans" pitchFamily="2" charset="0"/>
                <a:ea typeface="Taub Sans" pitchFamily="2" charset="0"/>
              </a:rPr>
              <a:t>Presenter: The ups and downs of the stock market are natural and happen for a number of reasons,</a:t>
            </a:r>
            <a:r>
              <a:rPr lang="en-US" altLang="en-US" sz="1100" baseline="0" dirty="0">
                <a:solidFill>
                  <a:srgbClr val="6F6F73"/>
                </a:solidFill>
                <a:latin typeface="Taub Sans" pitchFamily="2" charset="0"/>
                <a:ea typeface="Taub Sans" pitchFamily="2" charset="0"/>
              </a:rPr>
              <a:t> such as health-related news, economic downturns, political upheaval and even negative company or industry-specific news</a:t>
            </a:r>
          </a:p>
          <a:p>
            <a:pPr eaLnBrk="1" hangingPunct="1"/>
            <a:r>
              <a:rPr lang="en-US" altLang="en-US" sz="1100" dirty="0">
                <a:solidFill>
                  <a:srgbClr val="6F6F73"/>
                </a:solidFill>
                <a:latin typeface="Taub Sans" pitchFamily="2" charset="0"/>
                <a:ea typeface="Taub Sans" pitchFamily="2" charset="0"/>
              </a:rPr>
              <a:t>As a result of stock market fluctuations, an investment’s value may be up or down. </a:t>
            </a:r>
          </a:p>
          <a:p>
            <a:pPr eaLnBrk="1" hangingPunct="1"/>
            <a:endParaRPr lang="en-US" altLang="en-US" sz="1100" dirty="0">
              <a:solidFill>
                <a:srgbClr val="6F6F73"/>
              </a:solidFill>
              <a:latin typeface="Taub Sans" pitchFamily="2" charset="0"/>
              <a:ea typeface="Taub Sans" pitchFamily="2" charset="0"/>
            </a:endParaRPr>
          </a:p>
          <a:p>
            <a:pPr eaLnBrk="1" hangingPunct="1"/>
            <a:r>
              <a:rPr lang="en-US" altLang="en-US" sz="1100" b="1" baseline="0" dirty="0">
                <a:solidFill>
                  <a:srgbClr val="6F6F73"/>
                </a:solidFill>
                <a:latin typeface="Taub Sans" pitchFamily="2" charset="0"/>
                <a:ea typeface="Taub Sans" pitchFamily="2" charset="0"/>
              </a:rPr>
              <a:t>ADVANCE TO NEXT SLIDE</a:t>
            </a:r>
            <a:endParaRPr lang="en-US" altLang="en-US" sz="1100" baseline="0" dirty="0">
              <a:solidFill>
                <a:srgbClr val="6F6F73"/>
              </a:solidFill>
              <a:latin typeface="Taub Sans" pitchFamily="2" charset="0"/>
              <a:ea typeface="Taub Sans" pitchFamily="2" charset="0"/>
            </a:endParaRPr>
          </a:p>
        </p:txBody>
      </p:sp>
      <p:sp>
        <p:nvSpPr>
          <p:cNvPr id="4" name="Slide Number Placeholder 3"/>
          <p:cNvSpPr>
            <a:spLocks noGrp="1"/>
          </p:cNvSpPr>
          <p:nvPr>
            <p:ph type="sldNum" sz="quarter" idx="10"/>
          </p:nvPr>
        </p:nvSpPr>
        <p:spPr/>
        <p:txBody>
          <a:bodyPr/>
          <a:lstStyle/>
          <a:p>
            <a:fld id="{A4B3BF6A-4502-D94F-B26C-A8D0CFD397E1}" type="slidenum">
              <a:rPr lang="en-US" smtClean="0"/>
              <a:t>5</a:t>
            </a:fld>
            <a:endParaRPr lang="en-US"/>
          </a:p>
        </p:txBody>
      </p:sp>
    </p:spTree>
    <p:extLst>
      <p:ext uri="{BB962C8B-B14F-4D97-AF65-F5344CB8AC3E}">
        <p14:creationId xmlns:p14="http://schemas.microsoft.com/office/powerpoint/2010/main" val="1777033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100" dirty="0">
                <a:solidFill>
                  <a:srgbClr val="6F6F73"/>
                </a:solidFill>
                <a:latin typeface="Taub Sans" pitchFamily="2" charset="0"/>
                <a:ea typeface="Taub Sans" pitchFamily="2" charset="0"/>
              </a:rPr>
              <a:t>Presenter:  It’s natural for the stock market</a:t>
            </a:r>
            <a:r>
              <a:rPr lang="en-US" altLang="en-US" sz="1100" baseline="0" dirty="0">
                <a:solidFill>
                  <a:srgbClr val="6F6F73"/>
                </a:solidFill>
                <a:latin typeface="Taub Sans" pitchFamily="2" charset="0"/>
                <a:ea typeface="Taub Sans" pitchFamily="2" charset="0"/>
              </a:rPr>
              <a:t> to fluctuate much like the weather with periods of highs and lows. </a:t>
            </a:r>
            <a:r>
              <a:rPr lang="en-US" altLang="en-US" sz="1100" dirty="0">
                <a:solidFill>
                  <a:srgbClr val="6F6F73"/>
                </a:solidFill>
                <a:latin typeface="Taub Sans" pitchFamily="2" charset="0"/>
                <a:ea typeface="Taub Sans" pitchFamily="2" charset="0"/>
              </a:rPr>
              <a:t>Investing and</a:t>
            </a:r>
            <a:r>
              <a:rPr lang="en-US" altLang="en-US" sz="1100" baseline="0" dirty="0">
                <a:solidFill>
                  <a:srgbClr val="6F6F73"/>
                </a:solidFill>
                <a:latin typeface="Taub Sans" pitchFamily="2" charset="0"/>
                <a:ea typeface="Taub Sans" pitchFamily="2" charset="0"/>
              </a:rPr>
              <a:t> emotions often go hand in hand. No one wants to see the value of their savings decline, especially since your savings is intended to supplement your income in retirement. Investing for retirement is a long-term commitment. </a:t>
            </a:r>
            <a:r>
              <a:rPr lang="en-US" altLang="en-US" sz="1100" baseline="0" dirty="0">
                <a:latin typeface="Taub Sans" pitchFamily="2" charset="0"/>
                <a:ea typeface="Taub Sans" pitchFamily="2" charset="0"/>
              </a:rPr>
              <a:t>Making emotional decisions could impact your short and long-term financial goals. </a:t>
            </a:r>
          </a:p>
          <a:p>
            <a:pPr eaLnBrk="1" hangingPunct="1"/>
            <a:endParaRPr lang="en-US" altLang="en-US" sz="1100" baseline="0" dirty="0">
              <a:solidFill>
                <a:srgbClr val="6F6F73"/>
              </a:solidFill>
              <a:latin typeface="Taub Sans" pitchFamily="2" charset="0"/>
              <a:ea typeface="Taub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solidFill>
                  <a:srgbClr val="6F6F73"/>
                </a:solidFill>
                <a:latin typeface="Taub Sans" pitchFamily="2" charset="0"/>
                <a:ea typeface="Taub Sans" pitchFamily="2" charset="0"/>
              </a:rPr>
              <a:t>In the financial world,</a:t>
            </a:r>
            <a:r>
              <a:rPr lang="en-US" altLang="en-US" sz="1100" baseline="0" dirty="0">
                <a:solidFill>
                  <a:srgbClr val="6F6F73"/>
                </a:solidFill>
                <a:latin typeface="Taub Sans" pitchFamily="2" charset="0"/>
                <a:ea typeface="Taub Sans" pitchFamily="2" charset="0"/>
              </a:rPr>
              <a:t> what goes up may come down and what goes down has historically rebounded.  </a:t>
            </a:r>
          </a:p>
          <a:p>
            <a:pPr eaLnBrk="1" hangingPunct="1"/>
            <a:endParaRPr lang="en-US" altLang="en-US" sz="1100" baseline="0" dirty="0">
              <a:solidFill>
                <a:srgbClr val="6F6F73"/>
              </a:solidFill>
              <a:latin typeface="Taub Sans" pitchFamily="2" charset="0"/>
              <a:ea typeface="Taub Sans" pitchFamily="2" charset="0"/>
            </a:endParaRPr>
          </a:p>
          <a:p>
            <a:pPr eaLnBrk="1" hangingPunct="1"/>
            <a:r>
              <a:rPr lang="en-US" altLang="en-US" sz="1100" baseline="0" dirty="0">
                <a:solidFill>
                  <a:srgbClr val="6F6F73"/>
                </a:solidFill>
                <a:latin typeface="Taub Sans" pitchFamily="2" charset="0"/>
                <a:ea typeface="Taub Sans" pitchFamily="2" charset="0"/>
              </a:rPr>
              <a:t>  </a:t>
            </a:r>
          </a:p>
          <a:p>
            <a:pPr eaLnBrk="1" hangingPunct="1"/>
            <a:r>
              <a:rPr lang="en-US" altLang="en-US" sz="1100" b="1" baseline="0" dirty="0">
                <a:solidFill>
                  <a:srgbClr val="6F6F73"/>
                </a:solidFill>
                <a:latin typeface="Taub Sans" pitchFamily="2" charset="0"/>
                <a:ea typeface="Taub Sans" pitchFamily="2" charset="0"/>
              </a:rPr>
              <a:t>ADVANCE TO NEXT SLIDE</a:t>
            </a:r>
            <a:endParaRPr lang="en-US" altLang="en-US" sz="1100" baseline="0" dirty="0">
              <a:solidFill>
                <a:srgbClr val="6F6F73"/>
              </a:solidFill>
              <a:latin typeface="Taub Sans" pitchFamily="2" charset="0"/>
              <a:ea typeface="Taub Sans" pitchFamily="2" charset="0"/>
            </a:endParaRPr>
          </a:p>
        </p:txBody>
      </p:sp>
      <p:sp>
        <p:nvSpPr>
          <p:cNvPr id="4" name="Slide Number Placeholder 3"/>
          <p:cNvSpPr>
            <a:spLocks noGrp="1"/>
          </p:cNvSpPr>
          <p:nvPr>
            <p:ph type="sldNum" sz="quarter" idx="10"/>
          </p:nvPr>
        </p:nvSpPr>
        <p:spPr/>
        <p:txBody>
          <a:bodyPr/>
          <a:lstStyle/>
          <a:p>
            <a:fld id="{A4B3BF6A-4502-D94F-B26C-A8D0CFD397E1}" type="slidenum">
              <a:rPr lang="en-US" smtClean="0"/>
              <a:t>6</a:t>
            </a:fld>
            <a:endParaRPr lang="en-US"/>
          </a:p>
        </p:txBody>
      </p:sp>
    </p:spTree>
    <p:extLst>
      <p:ext uri="{BB962C8B-B14F-4D97-AF65-F5344CB8AC3E}">
        <p14:creationId xmlns:p14="http://schemas.microsoft.com/office/powerpoint/2010/main" val="2755746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100" b="0" dirty="0">
                <a:latin typeface="Taub Sans" pitchFamily="2" charset="0"/>
                <a:ea typeface="Taub Sans" pitchFamily="2" charset="0"/>
              </a:rPr>
              <a:t>Presenter: </a:t>
            </a:r>
            <a:r>
              <a:rPr lang="en-US" altLang="en-US" sz="1100" b="0" baseline="0" dirty="0">
                <a:latin typeface="Taub Sans" pitchFamily="2" charset="0"/>
                <a:ea typeface="Taub Sans" pitchFamily="2" charset="0"/>
              </a:rPr>
              <a:t> </a:t>
            </a:r>
            <a:r>
              <a:rPr lang="en-US" altLang="en-US" sz="1100" dirty="0">
                <a:latin typeface="Taub Sans" pitchFamily="2" charset="0"/>
                <a:ea typeface="Taub Sans" pitchFamily="2" charset="0"/>
              </a:rPr>
              <a:t>There have been 8 downturns since 1926,</a:t>
            </a:r>
            <a:r>
              <a:rPr lang="en-US" altLang="en-US" sz="1100" baseline="0" dirty="0">
                <a:latin typeface="Taub Sans" pitchFamily="2" charset="0"/>
                <a:ea typeface="Taub Sans" pitchFamily="2" charset="0"/>
              </a:rPr>
              <a:t> which </a:t>
            </a:r>
            <a:r>
              <a:rPr lang="en-US" altLang="en-US" sz="1100" dirty="0">
                <a:latin typeface="Taub Sans" pitchFamily="2" charset="0"/>
                <a:ea typeface="Taub Sans" pitchFamily="2" charset="0"/>
              </a:rPr>
              <a:t>marked the start of the Great Depression. During this time stocks lost over 80% of their value. During the recent 2007-2009 bear market,</a:t>
            </a:r>
            <a:r>
              <a:rPr lang="en-US" altLang="en-US" sz="1100" baseline="0" dirty="0">
                <a:latin typeface="Taub Sans" pitchFamily="2" charset="0"/>
                <a:ea typeface="Taub Sans" pitchFamily="2" charset="0"/>
              </a:rPr>
              <a:t> s</a:t>
            </a:r>
            <a:r>
              <a:rPr lang="en-US" altLang="en-US" sz="1100" dirty="0">
                <a:latin typeface="Taub Sans" pitchFamily="2" charset="0"/>
                <a:ea typeface="Taub Sans" pitchFamily="2" charset="0"/>
              </a:rPr>
              <a:t>tocks lost 50.9%; this downturn lasted for 16 months, and the stock market recovered after 37 months, in March 2012.</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100" kern="1200" dirty="0">
              <a:solidFill>
                <a:schemeClr val="tx1"/>
              </a:solidFill>
              <a:effectLst/>
              <a:latin typeface="Taub Sans" pitchFamily="2" charset="0"/>
              <a:ea typeface="Taub Sans" pitchFamily="2" charset="0"/>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100" dirty="0">
                <a:latin typeface="Taub Sans" pitchFamily="2" charset="0"/>
                <a:ea typeface="Taub Sans" pitchFamily="2" charset="0"/>
              </a:rPr>
              <a:t>Sometimes stocks recover their value quickly, while other times the decline lasts for a while. The recovery period may be painfully long. Because no one can predict market declines with certainty, a diversified portfolio may be the best solution for a long–term investor who is concerned about both return and risk. </a:t>
            </a:r>
          </a:p>
          <a:p>
            <a:pPr eaLnBrk="1" hangingPunct="1">
              <a:defRPr/>
            </a:pPr>
            <a:endParaRPr lang="en-US" altLang="en-US" sz="1100" dirty="0">
              <a:latin typeface="Taub Sans" pitchFamily="2" charset="0"/>
              <a:ea typeface="Taub Sans" pitchFamily="2" charset="0"/>
            </a:endParaRPr>
          </a:p>
          <a:p>
            <a:pPr eaLnBrk="1" hangingPunct="1">
              <a:defRPr/>
            </a:pPr>
            <a:r>
              <a:rPr lang="en-US" altLang="en-US" sz="1100" dirty="0">
                <a:latin typeface="Taub Sans" pitchFamily="2" charset="0"/>
                <a:ea typeface="Taub Sans" pitchFamily="2" charset="0"/>
              </a:rPr>
              <a:t>Returns and principal invested in stocks are not guaranteed. Diversification does not eliminate the risk of investment losses.</a:t>
            </a:r>
          </a:p>
        </p:txBody>
      </p:sp>
      <p:sp>
        <p:nvSpPr>
          <p:cNvPr id="4" name="Slide Number Placeholder 3"/>
          <p:cNvSpPr>
            <a:spLocks noGrp="1"/>
          </p:cNvSpPr>
          <p:nvPr>
            <p:ph type="sldNum" sz="quarter" idx="10"/>
          </p:nvPr>
        </p:nvSpPr>
        <p:spPr/>
        <p:txBody>
          <a:bodyPr/>
          <a:lstStyle/>
          <a:p>
            <a:fld id="{96B1FA6E-7989-478C-ACCC-EF8B0B8D9DFA}" type="slidenum">
              <a:rPr lang="en-US" smtClean="0"/>
              <a:t>7</a:t>
            </a:fld>
            <a:endParaRPr lang="en-US"/>
          </a:p>
        </p:txBody>
      </p:sp>
    </p:spTree>
    <p:extLst>
      <p:ext uri="{BB962C8B-B14F-4D97-AF65-F5344CB8AC3E}">
        <p14:creationId xmlns:p14="http://schemas.microsoft.com/office/powerpoint/2010/main" val="4276169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1FA6E-7989-478C-ACCC-EF8B0B8D9DFA}" type="slidenum">
              <a:rPr lang="en-US" smtClean="0"/>
              <a:t>8</a:t>
            </a:fld>
            <a:endParaRPr lang="en-US"/>
          </a:p>
        </p:txBody>
      </p:sp>
    </p:spTree>
    <p:extLst>
      <p:ext uri="{BB962C8B-B14F-4D97-AF65-F5344CB8AC3E}">
        <p14:creationId xmlns:p14="http://schemas.microsoft.com/office/powerpoint/2010/main" val="2298946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100" dirty="0">
                <a:latin typeface="Taub Sans" pitchFamily="2" charset="0"/>
                <a:ea typeface="Taub Sans" pitchFamily="2" charset="0"/>
              </a:rPr>
              <a:t>Presenter: </a:t>
            </a:r>
            <a:r>
              <a:rPr lang="en-US" altLang="en-US" sz="1100" dirty="0">
                <a:latin typeface="Taub Sans" pitchFamily="2" charset="0"/>
                <a:ea typeface="Taub Sans" pitchFamily="2" charset="0"/>
              </a:rPr>
              <a:t>Let’s look at an example</a:t>
            </a:r>
            <a:r>
              <a:rPr lang="en-US" altLang="en-US" sz="1100" baseline="0" dirty="0">
                <a:latin typeface="Taub Sans" pitchFamily="2" charset="0"/>
                <a:ea typeface="Taub Sans" pitchFamily="2" charset="0"/>
              </a:rPr>
              <a:t> of $</a:t>
            </a:r>
            <a:r>
              <a:rPr lang="en-US" altLang="en-US" sz="1100" dirty="0">
                <a:latin typeface="Taub Sans" pitchFamily="2" charset="0"/>
                <a:ea typeface="Taub Sans" pitchFamily="2" charset="0"/>
              </a:rPr>
              <a:t>100,000 invested in the stock market during the 2007–2018 period, which included the global financial crisis in 2007-2008</a:t>
            </a:r>
            <a:r>
              <a:rPr lang="en-US" altLang="en-US" sz="1100" baseline="0" dirty="0">
                <a:latin typeface="Taub Sans" pitchFamily="2" charset="0"/>
                <a:ea typeface="Taub Sans" pitchFamily="2" charset="0"/>
              </a:rPr>
              <a:t> </a:t>
            </a:r>
            <a:r>
              <a:rPr lang="en-US" altLang="en-US" sz="1100" dirty="0">
                <a:latin typeface="Taub Sans" pitchFamily="2" charset="0"/>
                <a:ea typeface="Taub Sans" pitchFamily="2" charset="0"/>
              </a:rPr>
              <a:t>and the recovery that followed. </a:t>
            </a:r>
          </a:p>
          <a:p>
            <a:pPr eaLnBrk="1" hangingPunct="1">
              <a:lnSpc>
                <a:spcPct val="100000"/>
              </a:lnSpc>
              <a:defRPr/>
            </a:pPr>
            <a:r>
              <a:rPr lang="en-US" altLang="en-US" sz="1100" dirty="0">
                <a:latin typeface="Taub Sans" pitchFamily="2" charset="0"/>
                <a:ea typeface="Taub Sans" pitchFamily="2" charset="0"/>
              </a:rPr>
              <a:t>By</a:t>
            </a:r>
            <a:r>
              <a:rPr lang="en-US" altLang="en-US" sz="1100" baseline="0" dirty="0">
                <a:latin typeface="Taub Sans" pitchFamily="2" charset="0"/>
                <a:ea typeface="Taub Sans" pitchFamily="2" charset="0"/>
              </a:rPr>
              <a:t> February the investment </a:t>
            </a:r>
            <a:r>
              <a:rPr lang="en-US" altLang="en-US" sz="1100" dirty="0">
                <a:latin typeface="Taub Sans" pitchFamily="2" charset="0"/>
                <a:ea typeface="Taub Sans" pitchFamily="2" charset="0"/>
              </a:rPr>
              <a:t>dropped to $54,381. By staying the course and</a:t>
            </a:r>
            <a:r>
              <a:rPr lang="en-US" altLang="en-US" sz="1100" baseline="0" dirty="0">
                <a:latin typeface="Taub Sans" pitchFamily="2" charset="0"/>
                <a:ea typeface="Taub Sans" pitchFamily="2" charset="0"/>
              </a:rPr>
              <a:t> remaining invested the stock market</a:t>
            </a:r>
            <a:r>
              <a:rPr lang="en-US" altLang="en-US" sz="1100" dirty="0">
                <a:latin typeface="Taub Sans" pitchFamily="2" charset="0"/>
                <a:ea typeface="Taub Sans" pitchFamily="2" charset="0"/>
              </a:rPr>
              <a:t> over the next nine years, the ending value</a:t>
            </a:r>
            <a:r>
              <a:rPr lang="en-US" altLang="en-US" sz="1100" baseline="0" dirty="0">
                <a:latin typeface="Taub Sans" pitchFamily="2" charset="0"/>
                <a:ea typeface="Taub Sans" pitchFamily="2" charset="0"/>
              </a:rPr>
              <a:t> would have been $</a:t>
            </a:r>
            <a:r>
              <a:rPr lang="en-US" altLang="en-US" sz="1100" dirty="0">
                <a:latin typeface="Taub Sans" pitchFamily="2" charset="0"/>
                <a:ea typeface="Taub Sans" pitchFamily="2" charset="0"/>
              </a:rPr>
              <a:t>227,993. </a:t>
            </a:r>
          </a:p>
          <a:p>
            <a:pPr eaLnBrk="1" hangingPunct="1">
              <a:lnSpc>
                <a:spcPct val="100000"/>
              </a:lnSpc>
              <a:defRPr/>
            </a:pPr>
            <a:endParaRPr lang="en-US" altLang="en-US" sz="1100" dirty="0">
              <a:latin typeface="Taub Sans" pitchFamily="2" charset="0"/>
              <a:ea typeface="Taub Sans" pitchFamily="2" charset="0"/>
            </a:endParaRPr>
          </a:p>
          <a:p>
            <a:pPr eaLnBrk="1" hangingPunct="1">
              <a:lnSpc>
                <a:spcPct val="100000"/>
              </a:lnSpc>
              <a:defRPr/>
            </a:pPr>
            <a:r>
              <a:rPr lang="en-US" altLang="en-US" sz="1100" dirty="0">
                <a:latin typeface="Taub Sans" pitchFamily="2" charset="0"/>
                <a:ea typeface="Taub Sans" pitchFamily="2" charset="0"/>
              </a:rPr>
              <a:t>If you decided to exit the market at the bottom and invest</a:t>
            </a:r>
            <a:r>
              <a:rPr lang="en-US" altLang="en-US" sz="1100" baseline="0" dirty="0">
                <a:latin typeface="Taub Sans" pitchFamily="2" charset="0"/>
                <a:ea typeface="Taub Sans" pitchFamily="2" charset="0"/>
              </a:rPr>
              <a:t> </a:t>
            </a:r>
            <a:r>
              <a:rPr lang="en-US" altLang="en-US" sz="1100" dirty="0">
                <a:latin typeface="Taub Sans" pitchFamily="2" charset="0"/>
                <a:ea typeface="Taub Sans" pitchFamily="2" charset="0"/>
              </a:rPr>
              <a:t>in cash for a year, then reinvested,</a:t>
            </a:r>
            <a:r>
              <a:rPr lang="en-US" altLang="en-US" sz="1100" baseline="0" dirty="0">
                <a:latin typeface="Taub Sans" pitchFamily="2" charset="0"/>
                <a:ea typeface="Taub Sans" pitchFamily="2" charset="0"/>
              </a:rPr>
              <a:t> your </a:t>
            </a:r>
            <a:r>
              <a:rPr lang="en-US" altLang="en-US" sz="1100" dirty="0">
                <a:latin typeface="Taub Sans" pitchFamily="2" charset="0"/>
                <a:ea typeface="Taub Sans" pitchFamily="2" charset="0"/>
              </a:rPr>
              <a:t>ending value would have been $148,554. An all-cash investment at the bottom of the market would have yielded only $56,122. </a:t>
            </a:r>
          </a:p>
          <a:p>
            <a:pPr eaLnBrk="1" hangingPunct="1">
              <a:lnSpc>
                <a:spcPct val="100000"/>
              </a:lnSpc>
              <a:defRPr/>
            </a:pPr>
            <a:endParaRPr lang="en-US" altLang="en-US" sz="1100" dirty="0">
              <a:latin typeface="Taub Sans" pitchFamily="2" charset="0"/>
              <a:ea typeface="Taub Sans" pitchFamily="2" charset="0"/>
            </a:endParaRPr>
          </a:p>
          <a:p>
            <a:pPr eaLnBrk="1" hangingPunct="1">
              <a:lnSpc>
                <a:spcPct val="100000"/>
              </a:lnSpc>
              <a:defRPr/>
            </a:pPr>
            <a:r>
              <a:rPr lang="en-US" altLang="en-US" sz="1100" dirty="0">
                <a:latin typeface="Taub Sans" pitchFamily="2" charset="0"/>
                <a:ea typeface="Taub Sans" pitchFamily="2" charset="0"/>
              </a:rPr>
              <a:t>The continuous investment</a:t>
            </a:r>
            <a:r>
              <a:rPr lang="en-US" altLang="en-US" sz="1100" baseline="0" dirty="0">
                <a:latin typeface="Taub Sans" pitchFamily="2" charset="0"/>
                <a:ea typeface="Taub Sans" pitchFamily="2" charset="0"/>
              </a:rPr>
              <a:t> </a:t>
            </a:r>
            <a:r>
              <a:rPr lang="en-US" altLang="en-US" sz="1100" dirty="0">
                <a:latin typeface="Taub Sans" pitchFamily="2" charset="0"/>
                <a:ea typeface="Taub Sans" pitchFamily="2" charset="0"/>
              </a:rPr>
              <a:t>recovered its initial value over the next three years and provided a higher ending value than the other two strategies. All recoveries may not yield the same results</a:t>
            </a:r>
            <a:r>
              <a:rPr lang="en-US" altLang="en-US" sz="1100" baseline="0" dirty="0">
                <a:latin typeface="Taub Sans" pitchFamily="2" charset="0"/>
                <a:ea typeface="Taub Sans" pitchFamily="2" charset="0"/>
              </a:rPr>
              <a:t> so it’s important </a:t>
            </a:r>
            <a:r>
              <a:rPr lang="en-US" altLang="en-US" sz="1100" dirty="0">
                <a:latin typeface="Taub Sans" pitchFamily="2" charset="0"/>
                <a:ea typeface="Taub Sans" pitchFamily="2" charset="0"/>
              </a:rPr>
              <a:t>to stick with a long-term approach to investing.</a:t>
            </a:r>
          </a:p>
          <a:p>
            <a:pPr eaLnBrk="1" hangingPunct="1">
              <a:defRPr/>
            </a:pPr>
            <a:endParaRPr lang="en-US" altLang="en-US" sz="1100" dirty="0">
              <a:latin typeface="Taub Sans" pitchFamily="2" charset="0"/>
              <a:ea typeface="Taub Sans" pitchFamily="2" charset="0"/>
            </a:endParaRPr>
          </a:p>
          <a:p>
            <a:pPr eaLnBrk="1" hangingPunct="1">
              <a:defRPr/>
            </a:pPr>
            <a:r>
              <a:rPr lang="en-US" altLang="en-US" sz="1100" dirty="0">
                <a:latin typeface="Taub Sans" pitchFamily="2" charset="0"/>
                <a:ea typeface="Taub Sans" pitchFamily="2" charset="0"/>
              </a:rPr>
              <a:t>Returns and principal invested in stocks are not guaranteed. Stocks have been more volatile than bonds or cash. Holding a portfolio of securities for the long term does not ensure a profitable outcome and investing in securities always involves risk of loss.</a:t>
            </a:r>
          </a:p>
          <a:p>
            <a:pPr eaLnBrk="1" hangingPunct="1">
              <a:spcBef>
                <a:spcPct val="0"/>
              </a:spcBef>
              <a:defRPr/>
            </a:pPr>
            <a:endParaRPr lang="en-US" altLang="en-US" dirty="0">
              <a:latin typeface="Morningstar 1 Light" panose="020B0406020202040204" pitchFamily="34" charset="0"/>
            </a:endParaRPr>
          </a:p>
          <a:p>
            <a:pPr eaLnBrk="1" hangingPunct="1">
              <a:defRPr/>
            </a:pPr>
            <a:endParaRPr lang="en-US" altLang="en-US" dirty="0">
              <a:latin typeface="Morningstar 1 Light" panose="020B0406020202040204" pitchFamily="34" charset="0"/>
            </a:endParaRPr>
          </a:p>
          <a:p>
            <a:endParaRPr lang="en-US" dirty="0"/>
          </a:p>
        </p:txBody>
      </p:sp>
      <p:sp>
        <p:nvSpPr>
          <p:cNvPr id="4" name="Slide Number Placeholder 3"/>
          <p:cNvSpPr>
            <a:spLocks noGrp="1"/>
          </p:cNvSpPr>
          <p:nvPr>
            <p:ph type="sldNum" sz="quarter" idx="10"/>
          </p:nvPr>
        </p:nvSpPr>
        <p:spPr/>
        <p:txBody>
          <a:bodyPr/>
          <a:lstStyle/>
          <a:p>
            <a:fld id="{96B1FA6E-7989-478C-ACCC-EF8B0B8D9DFA}" type="slidenum">
              <a:rPr lang="en-US" smtClean="0"/>
              <a:t>9</a:t>
            </a:fld>
            <a:endParaRPr lang="en-US"/>
          </a:p>
        </p:txBody>
      </p:sp>
    </p:spTree>
    <p:extLst>
      <p:ext uri="{BB962C8B-B14F-4D97-AF65-F5344CB8AC3E}">
        <p14:creationId xmlns:p14="http://schemas.microsoft.com/office/powerpoint/2010/main" val="995434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100" dirty="0">
                <a:solidFill>
                  <a:srgbClr val="6F6F73"/>
                </a:solidFill>
                <a:latin typeface="Taub Sans" pitchFamily="2" charset="0"/>
                <a:ea typeface="Taub Sans" pitchFamily="2" charset="0"/>
              </a:rPr>
              <a:t>Presenter: Let’s talk about the benefits of regular investing.</a:t>
            </a:r>
            <a:r>
              <a:rPr lang="en-US" altLang="en-US" sz="1100" baseline="0" dirty="0">
                <a:solidFill>
                  <a:srgbClr val="6F6F73"/>
                </a:solidFill>
                <a:latin typeface="Taub Sans" pitchFamily="2" charset="0"/>
                <a:ea typeface="Taub Sans" pitchFamily="2" charset="0"/>
              </a:rPr>
              <a:t> When you contribute to the retirement plan, your money is being invested </a:t>
            </a:r>
            <a:r>
              <a:rPr lang="en-US" altLang="en-US" sz="1100" dirty="0">
                <a:solidFill>
                  <a:srgbClr val="6F6F73"/>
                </a:solidFill>
                <a:latin typeface="Taub Sans" pitchFamily="2" charset="0"/>
                <a:ea typeface="Taub Sans" pitchFamily="2" charset="0"/>
              </a:rPr>
              <a:t>each</a:t>
            </a:r>
            <a:r>
              <a:rPr lang="en-US" altLang="en-US" sz="1100" baseline="0" dirty="0">
                <a:solidFill>
                  <a:srgbClr val="6F6F73"/>
                </a:solidFill>
                <a:latin typeface="Taub Sans" pitchFamily="2" charset="0"/>
                <a:ea typeface="Taub Sans" pitchFamily="2" charset="0"/>
              </a:rPr>
              <a:t> paycheck and purchasing shares of your investments at different prices, regardless of market activity. This is also known as d</a:t>
            </a:r>
            <a:r>
              <a:rPr lang="en-US" altLang="en-US" sz="1100" dirty="0">
                <a:solidFill>
                  <a:srgbClr val="6F6F73"/>
                </a:solidFill>
                <a:latin typeface="Taub Sans" pitchFamily="2" charset="0"/>
                <a:ea typeface="Taub Sans" pitchFamily="2" charset="0"/>
              </a:rPr>
              <a:t>ollar cost averaging. This regular investing is one way you can combat the urge to “time the market” and to chase investment</a:t>
            </a:r>
            <a:r>
              <a:rPr lang="en-US" altLang="en-US" sz="1100" baseline="0" dirty="0">
                <a:solidFill>
                  <a:srgbClr val="6F6F73"/>
                </a:solidFill>
                <a:latin typeface="Taub Sans" pitchFamily="2" charset="0"/>
                <a:ea typeface="Taub Sans" pitchFamily="2" charset="0"/>
              </a:rPr>
              <a:t> returns. </a:t>
            </a:r>
            <a:endParaRPr lang="en-US" altLang="en-US" sz="1100" dirty="0">
              <a:solidFill>
                <a:srgbClr val="6F6F73"/>
              </a:solidFill>
              <a:latin typeface="Taub Sans" pitchFamily="2" charset="0"/>
              <a:ea typeface="Taub Sans" pitchFamily="2" charset="0"/>
            </a:endParaRPr>
          </a:p>
          <a:p>
            <a:pPr eaLnBrk="1" hangingPunct="1"/>
            <a:endParaRPr lang="en-US" altLang="en-US" sz="1100" dirty="0">
              <a:solidFill>
                <a:srgbClr val="6F6F73"/>
              </a:solidFill>
              <a:latin typeface="Taub Sans" pitchFamily="2" charset="0"/>
              <a:ea typeface="Taub Sans" pitchFamily="2" charset="0"/>
            </a:endParaRPr>
          </a:p>
          <a:p>
            <a:pPr eaLnBrk="1" hangingPunct="1"/>
            <a:r>
              <a:rPr lang="en-US" altLang="en-US" sz="1100" dirty="0">
                <a:solidFill>
                  <a:srgbClr val="6F6F73"/>
                </a:solidFill>
                <a:latin typeface="Taub Sans" pitchFamily="2" charset="0"/>
                <a:ea typeface="Taub Sans" pitchFamily="2" charset="0"/>
              </a:rPr>
              <a:t>With the strategy of dollar cost averaging, you invest a fixed amount from each paycheck (or at regular intervals). When prices are low, you automatically buy more shares of</a:t>
            </a:r>
            <a:r>
              <a:rPr lang="en-US" altLang="en-US" sz="1100" baseline="0" dirty="0">
                <a:solidFill>
                  <a:srgbClr val="6F6F73"/>
                </a:solidFill>
                <a:latin typeface="Taub Sans" pitchFamily="2" charset="0"/>
                <a:ea typeface="Taub Sans" pitchFamily="2" charset="0"/>
              </a:rPr>
              <a:t> investments and </a:t>
            </a:r>
            <a:r>
              <a:rPr lang="en-US" altLang="en-US" sz="1100" dirty="0">
                <a:solidFill>
                  <a:srgbClr val="6F6F73"/>
                </a:solidFill>
                <a:latin typeface="Taub Sans" pitchFamily="2" charset="0"/>
                <a:ea typeface="Taub Sans" pitchFamily="2" charset="0"/>
              </a:rPr>
              <a:t>when prices are up, you buy fewer shares of those more </a:t>
            </a:r>
            <a:r>
              <a:rPr lang="ja-JP" altLang="en-US" sz="1100" dirty="0">
                <a:solidFill>
                  <a:srgbClr val="6F6F73"/>
                </a:solidFill>
                <a:latin typeface="Taub Sans" pitchFamily="2" charset="0"/>
                <a:ea typeface="+mn-ea"/>
              </a:rPr>
              <a:t>“</a:t>
            </a:r>
            <a:r>
              <a:rPr lang="en-US" altLang="ja-JP" sz="1100" dirty="0">
                <a:solidFill>
                  <a:srgbClr val="6F6F73"/>
                </a:solidFill>
                <a:latin typeface="Taub Sans" pitchFamily="2" charset="0"/>
                <a:ea typeface="Taub Sans" pitchFamily="2" charset="0"/>
              </a:rPr>
              <a:t>expensive</a:t>
            </a:r>
            <a:r>
              <a:rPr lang="ja-JP" altLang="en-US" sz="1100" dirty="0">
                <a:solidFill>
                  <a:srgbClr val="6F6F73"/>
                </a:solidFill>
                <a:latin typeface="Taub Sans" pitchFamily="2" charset="0"/>
                <a:ea typeface="+mn-ea"/>
              </a:rPr>
              <a:t>”</a:t>
            </a:r>
            <a:r>
              <a:rPr lang="en-US" altLang="ja-JP" sz="1100" dirty="0">
                <a:solidFill>
                  <a:srgbClr val="6F6F73"/>
                </a:solidFill>
                <a:latin typeface="Taub Sans" pitchFamily="2" charset="0"/>
                <a:ea typeface="Taub Sans" pitchFamily="2" charset="0"/>
              </a:rPr>
              <a:t> shares.  If you t</a:t>
            </a:r>
            <a:r>
              <a:rPr lang="en-US" altLang="en-US" sz="1100" dirty="0">
                <a:solidFill>
                  <a:srgbClr val="6F6F73"/>
                </a:solidFill>
                <a:latin typeface="Taub Sans" pitchFamily="2" charset="0"/>
                <a:ea typeface="Taub Sans" pitchFamily="2" charset="0"/>
              </a:rPr>
              <a:t>ake</a:t>
            </a:r>
            <a:r>
              <a:rPr lang="en-US" altLang="en-US" sz="1100" baseline="0" dirty="0">
                <a:solidFill>
                  <a:srgbClr val="6F6F73"/>
                </a:solidFill>
                <a:latin typeface="Taub Sans" pitchFamily="2" charset="0"/>
                <a:ea typeface="Taub Sans" pitchFamily="2" charset="0"/>
              </a:rPr>
              <a:t> </a:t>
            </a:r>
            <a:r>
              <a:rPr lang="en-US" altLang="en-US" sz="1100" dirty="0">
                <a:solidFill>
                  <a:srgbClr val="6F6F73"/>
                </a:solidFill>
                <a:latin typeface="Taub Sans" pitchFamily="2" charset="0"/>
                <a:ea typeface="Taub Sans" pitchFamily="2" charset="0"/>
              </a:rPr>
              <a:t>advantage of market declines, it can result in owning more shares.  Let’s take a look at the</a:t>
            </a:r>
            <a:r>
              <a:rPr lang="en-US" altLang="en-US" sz="1100" baseline="0" dirty="0">
                <a:solidFill>
                  <a:srgbClr val="6F6F73"/>
                </a:solidFill>
                <a:latin typeface="Taub Sans" pitchFamily="2" charset="0"/>
                <a:ea typeface="Taub Sans" pitchFamily="2" charset="0"/>
              </a:rPr>
              <a:t> example on the slide </a:t>
            </a:r>
            <a:r>
              <a:rPr lang="en-US" altLang="en-US" sz="1100" dirty="0">
                <a:solidFill>
                  <a:srgbClr val="6F6F73"/>
                </a:solidFill>
                <a:latin typeface="Taub Sans" pitchFamily="2" charset="0"/>
                <a:ea typeface="Taub Sans" pitchFamily="2" charset="0"/>
              </a:rPr>
              <a:t>[</a:t>
            </a:r>
            <a:r>
              <a:rPr lang="en-US" altLang="en-US" sz="1100" b="1" dirty="0">
                <a:solidFill>
                  <a:srgbClr val="6F6F73"/>
                </a:solidFill>
                <a:latin typeface="Taub Sans" pitchFamily="2" charset="0"/>
                <a:ea typeface="Taub Sans" pitchFamily="2" charset="0"/>
              </a:rPr>
              <a:t>review slide</a:t>
            </a:r>
            <a:r>
              <a:rPr lang="en-US" altLang="en-US" sz="1100" dirty="0">
                <a:solidFill>
                  <a:srgbClr val="6F6F73"/>
                </a:solidFill>
                <a:latin typeface="Taub Sans" pitchFamily="2" charset="0"/>
                <a:ea typeface="Taub Sans" pitchFamily="2" charset="0"/>
              </a:rPr>
              <a:t>]</a:t>
            </a:r>
          </a:p>
          <a:p>
            <a:pPr eaLnBrk="1" hangingPunct="1"/>
            <a:endParaRPr lang="en-US" altLang="en-US" sz="1100" dirty="0">
              <a:solidFill>
                <a:srgbClr val="6F6F73"/>
              </a:solidFill>
              <a:latin typeface="Taub Sans" pitchFamily="2" charset="0"/>
              <a:ea typeface="Taub Sans" pitchFamily="2" charset="0"/>
            </a:endParaRPr>
          </a:p>
          <a:p>
            <a:pPr eaLnBrk="1" hangingPunct="1"/>
            <a:r>
              <a:rPr lang="en-US" altLang="en-US" sz="1100" dirty="0">
                <a:solidFill>
                  <a:srgbClr val="6F6F73"/>
                </a:solidFill>
                <a:latin typeface="Taub Sans" pitchFamily="2" charset="0"/>
                <a:ea typeface="Taub Sans" pitchFamily="2" charset="0"/>
              </a:rPr>
              <a:t>Dollar cost averaging does not assure a profit or protect against loss in declining financial markets. </a:t>
            </a:r>
          </a:p>
          <a:p>
            <a:endParaRPr lang="en-US" dirty="0">
              <a:solidFill>
                <a:srgbClr val="6F6F73"/>
              </a:solidFill>
            </a:endParaRPr>
          </a:p>
        </p:txBody>
      </p:sp>
      <p:sp>
        <p:nvSpPr>
          <p:cNvPr id="4" name="Slide Number Placeholder 3"/>
          <p:cNvSpPr>
            <a:spLocks noGrp="1"/>
          </p:cNvSpPr>
          <p:nvPr>
            <p:ph type="sldNum" sz="quarter" idx="10"/>
          </p:nvPr>
        </p:nvSpPr>
        <p:spPr/>
        <p:txBody>
          <a:bodyPr/>
          <a:lstStyle/>
          <a:p>
            <a:fld id="{0298BAAB-21E0-0B46-B02F-0D23D2293A65}" type="slidenum">
              <a:rPr lang="en-US" smtClean="0"/>
              <a:t>10</a:t>
            </a:fld>
            <a:endParaRPr lang="en-US" dirty="0"/>
          </a:p>
        </p:txBody>
      </p:sp>
    </p:spTree>
    <p:extLst>
      <p:ext uri="{BB962C8B-B14F-4D97-AF65-F5344CB8AC3E}">
        <p14:creationId xmlns:p14="http://schemas.microsoft.com/office/powerpoint/2010/main" val="2306068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C-Agend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82996A8-ABF7-468F-B03A-D13CBC6A9462}"/>
              </a:ext>
            </a:extLst>
          </p:cNvPr>
          <p:cNvGrpSpPr/>
          <p:nvPr userDrawn="1"/>
        </p:nvGrpSpPr>
        <p:grpSpPr>
          <a:xfrm>
            <a:off x="381000" y="928467"/>
            <a:ext cx="1066800" cy="1106680"/>
            <a:chOff x="381000" y="928467"/>
            <a:chExt cx="1066800" cy="1106680"/>
          </a:xfrm>
        </p:grpSpPr>
        <p:pic>
          <p:nvPicPr>
            <p:cNvPr id="9" name="Picture 8">
              <a:extLst>
                <a:ext uri="{FF2B5EF4-FFF2-40B4-BE49-F238E27FC236}">
                  <a16:creationId xmlns:a16="http://schemas.microsoft.com/office/drawing/2014/main" id="{769C80D1-2BD1-47C5-BF29-38755423B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928467"/>
              <a:ext cx="1066800" cy="1106680"/>
            </a:xfrm>
            <a:prstGeom prst="rect">
              <a:avLst/>
            </a:prstGeom>
          </p:spPr>
        </p:pic>
        <p:pic>
          <p:nvPicPr>
            <p:cNvPr id="7" name="Picture 6">
              <a:extLst>
                <a:ext uri="{FF2B5EF4-FFF2-40B4-BE49-F238E27FC236}">
                  <a16:creationId xmlns:a16="http://schemas.microsoft.com/office/drawing/2014/main" id="{E7BE15A2-21D3-46BD-A802-AB361252FD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022" y="1204415"/>
              <a:ext cx="426757" cy="554784"/>
            </a:xfrm>
            <a:prstGeom prst="rect">
              <a:avLst/>
            </a:prstGeom>
          </p:spPr>
        </p:pic>
      </p:grpSp>
      <p:sp>
        <p:nvSpPr>
          <p:cNvPr id="13" name="Title Placeholder 1">
            <a:extLst>
              <a:ext uri="{FF2B5EF4-FFF2-40B4-BE49-F238E27FC236}">
                <a16:creationId xmlns:a16="http://schemas.microsoft.com/office/drawing/2014/main" id="{80064575-4BDC-4CDA-A332-A341B19F6A29}"/>
              </a:ext>
            </a:extLst>
          </p:cNvPr>
          <p:cNvSpPr>
            <a:spLocks noGrp="1"/>
          </p:cNvSpPr>
          <p:nvPr>
            <p:ph type="title" hasCustomPrompt="1"/>
          </p:nvPr>
        </p:nvSpPr>
        <p:spPr>
          <a:xfrm>
            <a:off x="1790700" y="923926"/>
            <a:ext cx="6896100" cy="1114424"/>
          </a:xfrm>
          <a:prstGeom prst="rect">
            <a:avLst/>
          </a:prstGeom>
        </p:spPr>
        <p:txBody>
          <a:bodyPr vert="horz" lIns="91440" tIns="45720" rIns="91440" bIns="45720" rtlCol="0" anchor="ctr">
            <a:normAutofit/>
          </a:bodyPr>
          <a:lstStyle>
            <a:lvl1pPr>
              <a:defRPr sz="2400">
                <a:solidFill>
                  <a:srgbClr val="7967AE"/>
                </a:solidFill>
              </a:defRPr>
            </a:lvl1pPr>
          </a:lstStyle>
          <a:p>
            <a:r>
              <a:rPr lang="en-US" dirty="0"/>
              <a:t>Table of contents</a:t>
            </a:r>
          </a:p>
        </p:txBody>
      </p:sp>
      <p:sp>
        <p:nvSpPr>
          <p:cNvPr id="17" name="Text Placeholder 16">
            <a:extLst>
              <a:ext uri="{FF2B5EF4-FFF2-40B4-BE49-F238E27FC236}">
                <a16:creationId xmlns:a16="http://schemas.microsoft.com/office/drawing/2014/main" id="{26333C9B-4BAF-4C48-AA2F-69B8CC6E59A9}"/>
              </a:ext>
            </a:extLst>
          </p:cNvPr>
          <p:cNvSpPr>
            <a:spLocks noGrp="1"/>
          </p:cNvSpPr>
          <p:nvPr>
            <p:ph type="body" sz="quarter" idx="10" hasCustomPrompt="1"/>
          </p:nvPr>
        </p:nvSpPr>
        <p:spPr>
          <a:xfrm>
            <a:off x="1847850" y="2524125"/>
            <a:ext cx="2724150" cy="272415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rgbClr val="111C4E"/>
                </a:solidFill>
              </a:defRPr>
            </a:lvl1pPr>
          </a:lstStyle>
          <a:p>
            <a:pPr lvl="0"/>
            <a:r>
              <a:rPr lang="en-US" dirty="0"/>
              <a:t>Section 1: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2: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3: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4: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5: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6: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7: Lorem ipsum dolore set </a:t>
            </a:r>
            <a:r>
              <a:rPr lang="en-US" dirty="0" err="1"/>
              <a:t>amet</a:t>
            </a:r>
            <a:endParaRPr lang="en-US" dirty="0"/>
          </a:p>
        </p:txBody>
      </p:sp>
      <p:sp>
        <p:nvSpPr>
          <p:cNvPr id="18" name="Text Placeholder 16">
            <a:extLst>
              <a:ext uri="{FF2B5EF4-FFF2-40B4-BE49-F238E27FC236}">
                <a16:creationId xmlns:a16="http://schemas.microsoft.com/office/drawing/2014/main" id="{134A7197-D675-4657-85DC-B9B98EBA1A1D}"/>
              </a:ext>
            </a:extLst>
          </p:cNvPr>
          <p:cNvSpPr>
            <a:spLocks noGrp="1"/>
          </p:cNvSpPr>
          <p:nvPr>
            <p:ph type="body" sz="quarter" idx="11" hasCustomPrompt="1"/>
          </p:nvPr>
        </p:nvSpPr>
        <p:spPr>
          <a:xfrm>
            <a:off x="4724400" y="2524125"/>
            <a:ext cx="2724150" cy="272415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rgbClr val="111C4E"/>
                </a:solidFill>
              </a:defRPr>
            </a:lvl1pPr>
          </a:lstStyle>
          <a:p>
            <a:pPr lvl="0"/>
            <a:r>
              <a:rPr lang="en-US" dirty="0"/>
              <a:t>03</a:t>
            </a:r>
          </a:p>
          <a:p>
            <a:pPr lvl="0"/>
            <a:r>
              <a:rPr lang="en-US" dirty="0"/>
              <a:t>05</a:t>
            </a:r>
          </a:p>
          <a:p>
            <a:pPr lvl="0"/>
            <a:r>
              <a:rPr lang="en-US" dirty="0"/>
              <a:t>07</a:t>
            </a:r>
          </a:p>
          <a:p>
            <a:pPr lvl="0"/>
            <a:r>
              <a:rPr lang="en-US" dirty="0"/>
              <a:t>10</a:t>
            </a:r>
          </a:p>
          <a:p>
            <a:pPr lvl="0"/>
            <a:r>
              <a:rPr lang="en-US" dirty="0"/>
              <a:t>12</a:t>
            </a:r>
          </a:p>
          <a:p>
            <a:pPr lvl="0"/>
            <a:r>
              <a:rPr lang="en-US" dirty="0"/>
              <a:t>14</a:t>
            </a:r>
          </a:p>
          <a:p>
            <a:pPr lvl="0"/>
            <a:r>
              <a:rPr lang="en-US" dirty="0"/>
              <a:t>18</a:t>
            </a:r>
          </a:p>
        </p:txBody>
      </p:sp>
      <p:cxnSp>
        <p:nvCxnSpPr>
          <p:cNvPr id="12" name="Straight Connector 11">
            <a:extLst>
              <a:ext uri="{FF2B5EF4-FFF2-40B4-BE49-F238E27FC236}">
                <a16:creationId xmlns:a16="http://schemas.microsoft.com/office/drawing/2014/main" id="{88C1CC5C-1F52-4560-9178-509594FA806F}"/>
              </a:ext>
            </a:extLst>
          </p:cNvPr>
          <p:cNvCxnSpPr>
            <a:cxnSpLocks/>
          </p:cNvCxnSpPr>
          <p:nvPr userDrawn="1"/>
        </p:nvCxnSpPr>
        <p:spPr>
          <a:xfrm>
            <a:off x="0" y="204270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DB3195-20A0-4CDA-9E1F-29D86BFF516D}"/>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75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DF00BC-48C8-4FB8-8A74-FF72F7CF4E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294" b="34768"/>
          <a:stretch/>
        </p:blipFill>
        <p:spPr>
          <a:xfrm>
            <a:off x="0" y="1371600"/>
            <a:ext cx="9144000" cy="2987214"/>
          </a:xfrm>
          <a:prstGeom prst="rect">
            <a:avLst/>
          </a:prstGeom>
        </p:spPr>
      </p:pic>
      <p:sp>
        <p:nvSpPr>
          <p:cNvPr id="5" name="Title Placeholder 1">
            <a:extLst>
              <a:ext uri="{FF2B5EF4-FFF2-40B4-BE49-F238E27FC236}">
                <a16:creationId xmlns:a16="http://schemas.microsoft.com/office/drawing/2014/main" id="{31918F2A-9E1D-4FB8-B9CB-ED04996FF4D4}"/>
              </a:ext>
            </a:extLst>
          </p:cNvPr>
          <p:cNvSpPr>
            <a:spLocks noGrp="1"/>
          </p:cNvSpPr>
          <p:nvPr>
            <p:ph type="title" hasCustomPrompt="1"/>
          </p:nvPr>
        </p:nvSpPr>
        <p:spPr>
          <a:xfrm>
            <a:off x="2228045" y="4359348"/>
            <a:ext cx="6458754" cy="1127051"/>
          </a:xfrm>
          <a:prstGeom prst="rect">
            <a:avLst/>
          </a:prstGeom>
        </p:spPr>
        <p:txBody>
          <a:bodyPr vert="horz" lIns="91440" tIns="45720" rIns="91440" bIns="45720" rtlCol="0" anchor="ctr">
            <a:normAutofit/>
          </a:bodyPr>
          <a:lstStyle>
            <a:lvl1pPr>
              <a:defRPr sz="2400">
                <a:solidFill>
                  <a:srgbClr val="7967AE"/>
                </a:solidFill>
                <a:latin typeface="Taub Sans" pitchFamily="2" charset="0"/>
                <a:ea typeface="Taub Sans" pitchFamily="2" charset="0"/>
              </a:defRPr>
            </a:lvl1pPr>
          </a:lstStyle>
          <a:p>
            <a:r>
              <a:rPr lang="en-US" dirty="0"/>
              <a:t>Change icon and image </a:t>
            </a:r>
          </a:p>
        </p:txBody>
      </p:sp>
      <p:cxnSp>
        <p:nvCxnSpPr>
          <p:cNvPr id="6" name="Straight Connector 5">
            <a:extLst>
              <a:ext uri="{FF2B5EF4-FFF2-40B4-BE49-F238E27FC236}">
                <a16:creationId xmlns:a16="http://schemas.microsoft.com/office/drawing/2014/main" id="{A7DD81A3-8AE6-4CB4-8347-5EF0B2F26B16}"/>
              </a:ext>
            </a:extLst>
          </p:cNvPr>
          <p:cNvCxnSpPr>
            <a:cxnSpLocks/>
          </p:cNvCxnSpPr>
          <p:nvPr userDrawn="1"/>
        </p:nvCxnSpPr>
        <p:spPr>
          <a:xfrm>
            <a:off x="0" y="435307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0A6E8C-D546-4195-A243-1915DD9C77CB}"/>
              </a:ext>
            </a:extLst>
          </p:cNvPr>
          <p:cNvCxnSpPr>
            <a:cxnSpLocks/>
          </p:cNvCxnSpPr>
          <p:nvPr userDrawn="1"/>
        </p:nvCxnSpPr>
        <p:spPr>
          <a:xfrm flipV="1">
            <a:off x="906599" y="-6531"/>
            <a:ext cx="0" cy="648570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63D54-21B6-43C6-B868-2CCAF81FED1E}"/>
              </a:ext>
            </a:extLst>
          </p:cNvPr>
          <p:cNvCxnSpPr>
            <a:cxnSpLocks/>
          </p:cNvCxnSpPr>
          <p:nvPr userDrawn="1"/>
        </p:nvCxnSpPr>
        <p:spPr>
          <a:xfrm>
            <a:off x="0" y="137160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480121"/>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01683AE-56A0-4027-AAE2-85FAEEC0F3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599" y="4359348"/>
            <a:ext cx="1075069" cy="1121309"/>
          </a:xfrm>
          <a:prstGeom prst="rect">
            <a:avLst/>
          </a:prstGeom>
        </p:spPr>
      </p:pic>
    </p:spTree>
    <p:extLst>
      <p:ext uri="{BB962C8B-B14F-4D97-AF65-F5344CB8AC3E}">
        <p14:creationId xmlns:p14="http://schemas.microsoft.com/office/powerpoint/2010/main" val="2111663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ll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705" y="1371600"/>
            <a:ext cx="8211095" cy="4343400"/>
          </a:xfrm>
          <a:prstGeom prst="rect">
            <a:avLst/>
          </a:prstGeom>
        </p:spPr>
        <p:txBody>
          <a:bodyPr>
            <a:noAutofit/>
          </a:bodyPr>
          <a:lstStyle>
            <a:lvl3pPr>
              <a:spcBef>
                <a:spcPts val="600"/>
              </a:spcBef>
              <a:defRPr/>
            </a:lvl3pPr>
            <a:lvl4pPr marL="1371600" indent="0">
              <a:buNone/>
              <a:defRPr/>
            </a:lvl4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E54E3F62-697B-493F-B0A4-74CCD2CC3D88}"/>
              </a:ext>
            </a:extLst>
          </p:cNvPr>
          <p:cNvSpPr>
            <a:spLocks noGrp="1"/>
          </p:cNvSpPr>
          <p:nvPr>
            <p:ph type="body" sz="quarter" idx="10" hasCustomPrompt="1"/>
          </p:nvPr>
        </p:nvSpPr>
        <p:spPr>
          <a:xfrm>
            <a:off x="485229" y="5835335"/>
            <a:ext cx="8201571" cy="417420"/>
          </a:xfrm>
          <a:prstGeom prst="rect">
            <a:avLst/>
          </a:prstGeom>
        </p:spPr>
        <p:txBody>
          <a:bodyPr anchor="b">
            <a:normAutofit/>
          </a:bodyPr>
          <a:lstStyle>
            <a:lvl1pPr>
              <a:defRPr sz="800"/>
            </a:lvl1pPr>
          </a:lstStyle>
          <a:p>
            <a:pPr lvl="0"/>
            <a:r>
              <a:rPr lang="en-US" dirty="0"/>
              <a:t>Footer: Lorem ipsum dolore set </a:t>
            </a:r>
            <a:r>
              <a:rPr lang="en-US" dirty="0" err="1"/>
              <a:t>amet</a:t>
            </a:r>
            <a:r>
              <a:rPr lang="en-US" dirty="0"/>
              <a:t>. </a:t>
            </a:r>
          </a:p>
        </p:txBody>
      </p:sp>
      <p:cxnSp>
        <p:nvCxnSpPr>
          <p:cNvPr id="6" name="Straight Connector 5">
            <a:extLst>
              <a:ext uri="{FF2B5EF4-FFF2-40B4-BE49-F238E27FC236}">
                <a16:creationId xmlns:a16="http://schemas.microsoft.com/office/drawing/2014/main" id="{951C0A66-EC63-4324-954A-E14A22924FC9}"/>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7" name="Title Placeholder 1">
            <a:extLst>
              <a:ext uri="{FF2B5EF4-FFF2-40B4-BE49-F238E27FC236}">
                <a16:creationId xmlns:a16="http://schemas.microsoft.com/office/drawing/2014/main" id="{F675828C-8F30-452B-B725-1DE22AB71109}"/>
              </a:ext>
            </a:extLst>
          </p:cNvPr>
          <p:cNvSpPr>
            <a:spLocks noGrp="1"/>
          </p:cNvSpPr>
          <p:nvPr>
            <p:ph type="title"/>
          </p:nvPr>
        </p:nvSpPr>
        <p:spPr>
          <a:xfrm>
            <a:off x="457200" y="1"/>
            <a:ext cx="8229600" cy="914399"/>
          </a:xfrm>
          <a:prstGeom prst="rect">
            <a:avLst/>
          </a:prstGeom>
        </p:spPr>
        <p:txBody>
          <a:bodyPr vert="horz" lIns="91440" tIns="45720" rIns="91440" bIns="45720" rtlCol="0" anchor="ctr">
            <a:normAutofit/>
          </a:bodyPr>
          <a:lstStyle>
            <a:lvl1pPr>
              <a:defRPr>
                <a:latin typeface="Taub Sans" pitchFamily="2" charset="0"/>
              </a:defRPr>
            </a:lvl1pPr>
          </a:lstStyle>
          <a:p>
            <a:r>
              <a:rPr lang="en-US" dirty="0"/>
              <a:t>Headline 24-pt title </a:t>
            </a:r>
          </a:p>
        </p:txBody>
      </p:sp>
    </p:spTree>
    <p:extLst>
      <p:ext uri="{BB962C8B-B14F-4D97-AF65-F5344CB8AC3E}">
        <p14:creationId xmlns:p14="http://schemas.microsoft.com/office/powerpoint/2010/main" val="1589317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ight highligh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3A971-DC6F-49DC-8F2E-425B9B22836E}"/>
              </a:ext>
            </a:extLst>
          </p:cNvPr>
          <p:cNvSpPr/>
          <p:nvPr userDrawn="1"/>
        </p:nvSpPr>
        <p:spPr>
          <a:xfrm>
            <a:off x="6096000" y="931068"/>
            <a:ext cx="3048000" cy="5469731"/>
          </a:xfrm>
          <a:prstGeom prst="rect">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457200" y="1371599"/>
            <a:ext cx="5257800" cy="4314825"/>
          </a:xfrm>
          <a:prstGeom prst="rect">
            <a:avLst/>
          </a:prstGeom>
        </p:spPr>
        <p:txBody>
          <a:bodyPr>
            <a:normAutofit/>
          </a:bodyPr>
          <a:lstStyle>
            <a:lvl1pPr marL="0" indent="0" algn="l">
              <a:buFont typeface="Arial" panose="020B0604020202020204" pitchFamily="34" charset="0"/>
              <a:buNone/>
              <a:defRPr sz="1800"/>
            </a:lvl1pPr>
          </a:lstStyle>
          <a:p>
            <a:pPr lvl="0"/>
            <a:r>
              <a:rPr lang="en-US" dirty="0"/>
              <a:t>Text</a:t>
            </a:r>
          </a:p>
        </p:txBody>
      </p:sp>
      <p:sp>
        <p:nvSpPr>
          <p:cNvPr id="18" name="Text Placeholder 4">
            <a:extLst>
              <a:ext uri="{FF2B5EF4-FFF2-40B4-BE49-F238E27FC236}">
                <a16:creationId xmlns:a16="http://schemas.microsoft.com/office/drawing/2014/main" id="{4B4F2391-70BD-4589-89A5-D75185E07E96}"/>
              </a:ext>
            </a:extLst>
          </p:cNvPr>
          <p:cNvSpPr>
            <a:spLocks noGrp="1"/>
          </p:cNvSpPr>
          <p:nvPr>
            <p:ph type="body" sz="quarter" idx="12" hasCustomPrompt="1"/>
          </p:nvPr>
        </p:nvSpPr>
        <p:spPr>
          <a:xfrm>
            <a:off x="485030" y="5835335"/>
            <a:ext cx="5229970" cy="417420"/>
          </a:xfrm>
          <a:prstGeom prst="rect">
            <a:avLst/>
          </a:prstGeom>
        </p:spPr>
        <p:txBody>
          <a:bodyPr anchor="b">
            <a:normAutofit/>
          </a:bodyPr>
          <a:lstStyle>
            <a:lvl1pPr>
              <a:defRPr sz="800"/>
            </a:lvl1pPr>
          </a:lstStyle>
          <a:p>
            <a:pPr lvl="0"/>
            <a:r>
              <a:rPr lang="en-US" dirty="0"/>
              <a:t>Footer: Lorem ipsum dolore set </a:t>
            </a:r>
            <a:r>
              <a:rPr lang="en-US" dirty="0" err="1"/>
              <a:t>amet</a:t>
            </a:r>
            <a:r>
              <a:rPr lang="en-US" dirty="0"/>
              <a:t>. </a:t>
            </a:r>
          </a:p>
        </p:txBody>
      </p:sp>
      <p:cxnSp>
        <p:nvCxnSpPr>
          <p:cNvPr id="6" name="Straight Connector 5">
            <a:extLst>
              <a:ext uri="{FF2B5EF4-FFF2-40B4-BE49-F238E27FC236}">
                <a16:creationId xmlns:a16="http://schemas.microsoft.com/office/drawing/2014/main" id="{2516A436-60B0-4338-9BEF-01E2C808B917}"/>
              </a:ext>
            </a:extLst>
          </p:cNvPr>
          <p:cNvCxnSpPr>
            <a:cxnSpLocks/>
          </p:cNvCxnSpPr>
          <p:nvPr userDrawn="1"/>
        </p:nvCxnSpPr>
        <p:spPr>
          <a:xfrm>
            <a:off x="-85725" y="6400800"/>
            <a:ext cx="93154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444379-2504-4A82-BBD9-8F53ACBC5B42}"/>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EE076440-92A6-4421-A9E1-EA0438489A04}"/>
              </a:ext>
            </a:extLst>
          </p:cNvPr>
          <p:cNvSpPr>
            <a:spLocks noGrp="1"/>
          </p:cNvSpPr>
          <p:nvPr>
            <p:ph type="title"/>
          </p:nvPr>
        </p:nvSpPr>
        <p:spPr>
          <a:xfrm>
            <a:off x="457200" y="1"/>
            <a:ext cx="8229600" cy="914399"/>
          </a:xfrm>
          <a:prstGeom prst="rect">
            <a:avLst/>
          </a:prstGeom>
        </p:spPr>
        <p:txBody>
          <a:bodyPr vert="horz" lIns="91440" tIns="45720" rIns="91440" bIns="45720" rtlCol="0" anchor="ctr">
            <a:normAutofit/>
          </a:bodyPr>
          <a:lstStyle>
            <a:lvl1pPr>
              <a:defRPr>
                <a:latin typeface="Taub Sans" pitchFamily="2" charset="0"/>
              </a:defRPr>
            </a:lvl1pPr>
          </a:lstStyle>
          <a:p>
            <a:r>
              <a:rPr lang="en-US" dirty="0"/>
              <a:t>Headline 24-pt title </a:t>
            </a:r>
          </a:p>
        </p:txBody>
      </p:sp>
    </p:spTree>
    <p:extLst>
      <p:ext uri="{BB962C8B-B14F-4D97-AF65-F5344CB8AC3E}">
        <p14:creationId xmlns:p14="http://schemas.microsoft.com/office/powerpoint/2010/main" val="2290458939"/>
      </p:ext>
    </p:extLst>
  </p:cSld>
  <p:clrMapOvr>
    <a:masterClrMapping/>
  </p:clrMapOvr>
  <p:extLst mod="1">
    <p:ext uri="{DCECCB84-F9BA-43D5-87BE-67443E8EF086}">
      <p15:sldGuideLst xmlns:p15="http://schemas.microsoft.com/office/powerpoint/2012/main">
        <p15:guide id="1" pos="3600">
          <p15:clr>
            <a:srgbClr val="FBAE40"/>
          </p15:clr>
        </p15:guide>
        <p15:guide id="2" pos="1920">
          <p15:clr>
            <a:srgbClr val="FBAE40"/>
          </p15:clr>
        </p15:guide>
        <p15:guide id="3" pos="3840">
          <p15:clr>
            <a:srgbClr val="FBAE40"/>
          </p15:clr>
        </p15:guide>
        <p15:guide id="4" orient="horz" pos="10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 Column Gri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9576" y="1371600"/>
            <a:ext cx="2748492" cy="907869"/>
          </a:xfrm>
          <a:prstGeom prst="rect">
            <a:avLst/>
          </a:prstGeom>
        </p:spPr>
        <p:txBody>
          <a:bodyPr>
            <a:normAutofit/>
          </a:bodyPr>
          <a:lstStyle>
            <a:lvl1pPr algn="ctr">
              <a:defRPr sz="1800"/>
            </a:lvl1pPr>
          </a:lstStyle>
          <a:p>
            <a:pPr lvl="0"/>
            <a:r>
              <a:rPr lang="en-US" dirty="0"/>
              <a:t>Text</a:t>
            </a:r>
          </a:p>
        </p:txBody>
      </p:sp>
      <p:cxnSp>
        <p:nvCxnSpPr>
          <p:cNvPr id="8" name="Straight Connector 7">
            <a:extLst>
              <a:ext uri="{FF2B5EF4-FFF2-40B4-BE49-F238E27FC236}">
                <a16:creationId xmlns:a16="http://schemas.microsoft.com/office/drawing/2014/main" id="{9E8D030A-A758-45CE-A45F-93A32B59421D}"/>
              </a:ext>
            </a:extLst>
          </p:cNvPr>
          <p:cNvCxnSpPr>
            <a:cxnSpLocks/>
          </p:cNvCxnSpPr>
          <p:nvPr userDrawn="1"/>
        </p:nvCxnSpPr>
        <p:spPr>
          <a:xfrm flipV="1">
            <a:off x="3166539" y="922713"/>
            <a:ext cx="0" cy="547808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11B09F-608F-44AF-BC41-CB79FD9DBE51}"/>
              </a:ext>
            </a:extLst>
          </p:cNvPr>
          <p:cNvCxnSpPr>
            <a:cxnSpLocks/>
          </p:cNvCxnSpPr>
          <p:nvPr userDrawn="1"/>
        </p:nvCxnSpPr>
        <p:spPr>
          <a:xfrm flipV="1">
            <a:off x="5935127" y="922558"/>
            <a:ext cx="0" cy="5512109"/>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A9D40338-713E-406E-8983-D40498D82A13}"/>
              </a:ext>
            </a:extLst>
          </p:cNvPr>
          <p:cNvSpPr>
            <a:spLocks noGrp="1"/>
          </p:cNvSpPr>
          <p:nvPr>
            <p:ph idx="10" hasCustomPrompt="1"/>
          </p:nvPr>
        </p:nvSpPr>
        <p:spPr>
          <a:xfrm>
            <a:off x="3166533" y="1371600"/>
            <a:ext cx="2777067" cy="907869"/>
          </a:xfrm>
          <a:prstGeom prst="rect">
            <a:avLst/>
          </a:prstGeom>
        </p:spPr>
        <p:txBody>
          <a:bodyPr>
            <a:normAutofit/>
          </a:bodyPr>
          <a:lstStyle>
            <a:lvl1pPr algn="ctr">
              <a:defRPr sz="1800"/>
            </a:lvl1pPr>
          </a:lstStyle>
          <a:p>
            <a:pPr lvl="0"/>
            <a:r>
              <a:rPr lang="en-US" dirty="0"/>
              <a:t>Text</a:t>
            </a:r>
          </a:p>
        </p:txBody>
      </p:sp>
      <p:sp>
        <p:nvSpPr>
          <p:cNvPr id="17" name="Content Placeholder 2">
            <a:extLst>
              <a:ext uri="{FF2B5EF4-FFF2-40B4-BE49-F238E27FC236}">
                <a16:creationId xmlns:a16="http://schemas.microsoft.com/office/drawing/2014/main" id="{D466A10E-5EE3-4F51-A202-5FEAF586593E}"/>
              </a:ext>
            </a:extLst>
          </p:cNvPr>
          <p:cNvSpPr>
            <a:spLocks noGrp="1"/>
          </p:cNvSpPr>
          <p:nvPr>
            <p:ph idx="11" hasCustomPrompt="1"/>
          </p:nvPr>
        </p:nvSpPr>
        <p:spPr>
          <a:xfrm>
            <a:off x="5935133" y="1371600"/>
            <a:ext cx="2751667" cy="907869"/>
          </a:xfrm>
          <a:prstGeom prst="rect">
            <a:avLst/>
          </a:prstGeom>
        </p:spPr>
        <p:txBody>
          <a:bodyPr>
            <a:normAutofit/>
          </a:bodyPr>
          <a:lstStyle>
            <a:lvl1pPr algn="ctr">
              <a:defRPr sz="1800"/>
            </a:lvl1pPr>
          </a:lstStyle>
          <a:p>
            <a:pPr lvl="0"/>
            <a:r>
              <a:rPr lang="en-US" dirty="0"/>
              <a:t>Text</a:t>
            </a:r>
          </a:p>
        </p:txBody>
      </p:sp>
      <p:sp>
        <p:nvSpPr>
          <p:cNvPr id="18" name="Text Placeholder 4">
            <a:extLst>
              <a:ext uri="{FF2B5EF4-FFF2-40B4-BE49-F238E27FC236}">
                <a16:creationId xmlns:a16="http://schemas.microsoft.com/office/drawing/2014/main" id="{4B4F2391-70BD-4589-89A5-D75185E07E96}"/>
              </a:ext>
            </a:extLst>
          </p:cNvPr>
          <p:cNvSpPr>
            <a:spLocks noGrp="1"/>
          </p:cNvSpPr>
          <p:nvPr>
            <p:ph type="body" sz="quarter" idx="12" hasCustomPrompt="1"/>
          </p:nvPr>
        </p:nvSpPr>
        <p:spPr>
          <a:xfrm>
            <a:off x="477079" y="5835335"/>
            <a:ext cx="8209722" cy="417420"/>
          </a:xfrm>
          <a:prstGeom prst="rect">
            <a:avLst/>
          </a:prstGeom>
        </p:spPr>
        <p:txBody>
          <a:bodyPr anchor="b">
            <a:normAutofit/>
          </a:bodyPr>
          <a:lstStyle>
            <a:lvl1pPr>
              <a:defRPr sz="800"/>
            </a:lvl1pPr>
          </a:lstStyle>
          <a:p>
            <a:pPr lvl="0"/>
            <a:r>
              <a:rPr lang="en-US" dirty="0"/>
              <a:t>Footer: Lorem ipsum dolore set </a:t>
            </a:r>
            <a:r>
              <a:rPr lang="en-US" dirty="0" err="1"/>
              <a:t>amet</a:t>
            </a:r>
            <a:r>
              <a:rPr lang="en-US" dirty="0"/>
              <a:t>. </a:t>
            </a:r>
          </a:p>
        </p:txBody>
      </p:sp>
      <p:cxnSp>
        <p:nvCxnSpPr>
          <p:cNvPr id="9" name="Straight Connector 8">
            <a:extLst>
              <a:ext uri="{FF2B5EF4-FFF2-40B4-BE49-F238E27FC236}">
                <a16:creationId xmlns:a16="http://schemas.microsoft.com/office/drawing/2014/main" id="{81B307B1-7309-484A-B0A9-A06994085637}"/>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2219229-B73C-4EA1-A765-D103B4ECC49A}"/>
              </a:ext>
            </a:extLst>
          </p:cNvPr>
          <p:cNvSpPr>
            <a:spLocks noGrp="1"/>
          </p:cNvSpPr>
          <p:nvPr>
            <p:ph type="title"/>
          </p:nvPr>
        </p:nvSpPr>
        <p:spPr>
          <a:xfrm>
            <a:off x="457200" y="1"/>
            <a:ext cx="8229600" cy="914399"/>
          </a:xfrm>
          <a:prstGeom prst="rect">
            <a:avLst/>
          </a:prstGeom>
        </p:spPr>
        <p:txBody>
          <a:bodyPr vert="horz" lIns="91440" tIns="45720" rIns="91440" bIns="45720" rtlCol="0" anchor="ctr">
            <a:normAutofit/>
          </a:bodyPr>
          <a:lstStyle>
            <a:lvl1pPr>
              <a:defRPr>
                <a:latin typeface="Taub Sans" pitchFamily="2" charset="0"/>
              </a:defRPr>
            </a:lvl1pPr>
          </a:lstStyle>
          <a:p>
            <a:r>
              <a:rPr lang="en-US" dirty="0"/>
              <a:t>Headline 24-pt title </a:t>
            </a:r>
          </a:p>
        </p:txBody>
      </p:sp>
    </p:spTree>
    <p:extLst>
      <p:ext uri="{BB962C8B-B14F-4D97-AF65-F5344CB8AC3E}">
        <p14:creationId xmlns:p14="http://schemas.microsoft.com/office/powerpoint/2010/main" val="3754627589"/>
      </p:ext>
    </p:extLst>
  </p:cSld>
  <p:clrMapOvr>
    <a:masterClrMapping/>
  </p:clrMapOvr>
  <p:extLst mod="1">
    <p:ext uri="{DCECCB84-F9BA-43D5-87BE-67443E8EF086}">
      <p15:sldGuideLst xmlns:p15="http://schemas.microsoft.com/office/powerpoint/2012/main">
        <p15:guide id="1" pos="2880">
          <p15:clr>
            <a:srgbClr val="FBAE40"/>
          </p15:clr>
        </p15:guide>
        <p15:guide id="2" pos="1920">
          <p15:clr>
            <a:srgbClr val="FBAE40"/>
          </p15:clr>
        </p15:guide>
        <p15:guide id="3" pos="3840">
          <p15:clr>
            <a:srgbClr val="FBAE40"/>
          </p15:clr>
        </p15:guide>
        <p15:guide id="4" orient="horz" pos="10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311E57-AE31-4793-8845-A3BEF3751262}"/>
              </a:ext>
            </a:extLst>
          </p:cNvPr>
          <p:cNvSpPr>
            <a:spLocks noGrp="1"/>
          </p:cNvSpPr>
          <p:nvPr>
            <p:ph type="title" hasCustomPrompt="1"/>
          </p:nvPr>
        </p:nvSpPr>
        <p:spPr>
          <a:xfrm>
            <a:off x="4572000" y="1371601"/>
            <a:ext cx="4114800" cy="4105274"/>
          </a:xfrm>
          <a:prstGeom prst="rect">
            <a:avLst/>
          </a:prstGeom>
        </p:spPr>
        <p:txBody>
          <a:bodyPr anchor="ctr"/>
          <a:lstStyle>
            <a:lvl1pPr>
              <a:defRPr sz="4800">
                <a:solidFill>
                  <a:srgbClr val="7967AE"/>
                </a:solidFill>
                <a:latin typeface="Taub Sans" pitchFamily="2" charset="0"/>
              </a:defRPr>
            </a:lvl1pPr>
          </a:lstStyle>
          <a:p>
            <a:r>
              <a:rPr lang="en-US" dirty="0"/>
              <a:t>Participant Headline</a:t>
            </a:r>
          </a:p>
        </p:txBody>
      </p:sp>
      <p:sp>
        <p:nvSpPr>
          <p:cNvPr id="11" name="Text Placeholder 10">
            <a:extLst>
              <a:ext uri="{FF2B5EF4-FFF2-40B4-BE49-F238E27FC236}">
                <a16:creationId xmlns:a16="http://schemas.microsoft.com/office/drawing/2014/main" id="{310C6C47-3A18-4B4A-B9AF-C6853A8E9100}"/>
              </a:ext>
            </a:extLst>
          </p:cNvPr>
          <p:cNvSpPr>
            <a:spLocks noGrp="1"/>
          </p:cNvSpPr>
          <p:nvPr>
            <p:ph type="body" sz="quarter" idx="10" hasCustomPrompt="1"/>
          </p:nvPr>
        </p:nvSpPr>
        <p:spPr>
          <a:xfrm>
            <a:off x="4572001" y="4073797"/>
            <a:ext cx="4114800" cy="914037"/>
          </a:xfrm>
          <a:prstGeom prst="rect">
            <a:avLst/>
          </a:prstGeom>
        </p:spPr>
        <p:txBody>
          <a:bodyPr wrap="none"/>
          <a:lstStyle>
            <a:lvl1pPr>
              <a:defRPr>
                <a:latin typeface="Taub Sans" pitchFamily="2" charset="0"/>
              </a:defRPr>
            </a:lvl1pPr>
          </a:lstStyle>
          <a:p>
            <a:pPr lvl="0"/>
            <a:r>
              <a:rPr kumimoji="0" lang="en-US" sz="2400" b="0" i="0" u="none" strike="noStrike" kern="1200" cap="none" spc="0" normalizeH="0" baseline="0" noProof="0" dirty="0">
                <a:ln>
                  <a:noFill/>
                </a:ln>
                <a:solidFill>
                  <a:srgbClr val="111C4E"/>
                </a:solidFill>
                <a:effectLst/>
                <a:uLnTx/>
                <a:uFillTx/>
                <a:latin typeface="Taub Sans" pitchFamily="2" charset="0"/>
                <a:ea typeface="Taub Sans" pitchFamily="2" charset="0"/>
                <a:cs typeface="+mn-cs"/>
              </a:rPr>
              <a:t>Subhead</a:t>
            </a:r>
            <a:endParaRPr lang="en-US" dirty="0"/>
          </a:p>
        </p:txBody>
      </p:sp>
      <p:sp>
        <p:nvSpPr>
          <p:cNvPr id="6" name="TextBox 5">
            <a:extLst>
              <a:ext uri="{FF2B5EF4-FFF2-40B4-BE49-F238E27FC236}">
                <a16:creationId xmlns:a16="http://schemas.microsoft.com/office/drawing/2014/main" id="{54161F86-2ECF-40EB-BA07-39356EB1F540}"/>
              </a:ext>
            </a:extLst>
          </p:cNvPr>
          <p:cNvSpPr txBox="1"/>
          <p:nvPr userDrawn="1"/>
        </p:nvSpPr>
        <p:spPr>
          <a:xfrm>
            <a:off x="457199" y="6521679"/>
            <a:ext cx="6105525" cy="215444"/>
          </a:xfrm>
          <a:prstGeom prst="rect">
            <a:avLst/>
          </a:prstGeom>
          <a:noFill/>
        </p:spPr>
        <p:txBody>
          <a:bodyPr wrap="square" lIns="0" rIns="0" rtlCol="0" anchor="ctr">
            <a:spAutoFit/>
          </a:bodyPr>
          <a:lstStyle/>
          <a:p>
            <a:pPr algn="l"/>
            <a:r>
              <a:rPr lang="en-US" sz="800" b="0" dirty="0">
                <a:solidFill>
                  <a:schemeClr val="tx1"/>
                </a:solidFill>
                <a:latin typeface="Taub Sans" pitchFamily="2" charset="0"/>
                <a:ea typeface="Taub Sans" pitchFamily="2" charset="0"/>
                <a:cs typeface="Arial" panose="020B0604020202020204" pitchFamily="34" charset="0"/>
              </a:rPr>
              <a:t>Copyright © 2020   ADP, LLC. Proprietary and Confidential.</a:t>
            </a:r>
            <a:endParaRPr lang="en-US" sz="800" b="1" dirty="0">
              <a:solidFill>
                <a:schemeClr val="tx1"/>
              </a:solidFill>
              <a:latin typeface="Taub Sans" pitchFamily="2" charset="0"/>
              <a:ea typeface="Taub Sans"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E1EF5609-7D6B-436D-877E-516110FF89F8}"/>
              </a:ext>
            </a:extLst>
          </p:cNvPr>
          <p:cNvSpPr>
            <a:spLocks noGrp="1"/>
          </p:cNvSpPr>
          <p:nvPr>
            <p:ph type="body" sz="quarter" idx="11" hasCustomPrompt="1"/>
          </p:nvPr>
        </p:nvSpPr>
        <p:spPr>
          <a:xfrm>
            <a:off x="4572000" y="4991100"/>
            <a:ext cx="4114800" cy="276225"/>
          </a:xfrm>
          <a:prstGeom prst="rect">
            <a:avLst/>
          </a:prstGeom>
        </p:spPr>
        <p:txBody>
          <a:bodyPr/>
          <a:lstStyle>
            <a:lvl1pPr>
              <a:defRPr sz="2000">
                <a:solidFill>
                  <a:srgbClr val="D0271D"/>
                </a:solidFill>
                <a:latin typeface="Taub Sans" pitchFamily="2" charset="0"/>
                <a:ea typeface="Taub Sans" pitchFamily="2" charset="0"/>
              </a:defRPr>
            </a:lvl1pPr>
          </a:lstStyle>
          <a:p>
            <a:pPr lvl="0"/>
            <a:r>
              <a:rPr lang="en-US" dirty="0"/>
              <a:t>Date  |   Location</a:t>
            </a:r>
          </a:p>
        </p:txBody>
      </p:sp>
    </p:spTree>
    <p:extLst>
      <p:ext uri="{BB962C8B-B14F-4D97-AF65-F5344CB8AC3E}">
        <p14:creationId xmlns:p14="http://schemas.microsoft.com/office/powerpoint/2010/main" val="1984389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32AD84-EE7D-4945-A517-3448E1DE65C8}"/>
              </a:ext>
            </a:extLst>
          </p:cNvPr>
          <p:cNvSpPr/>
          <p:nvPr userDrawn="1"/>
        </p:nvSpPr>
        <p:spPr>
          <a:xfrm>
            <a:off x="0" y="6400800"/>
            <a:ext cx="9144000" cy="457200"/>
          </a:xfrm>
          <a:prstGeom prst="rect">
            <a:avLst/>
          </a:prstGeom>
          <a:solidFill>
            <a:srgbClr val="7967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sp>
        <p:nvSpPr>
          <p:cNvPr id="7" name="TextBox 6">
            <a:extLst>
              <a:ext uri="{FF2B5EF4-FFF2-40B4-BE49-F238E27FC236}">
                <a16:creationId xmlns:a16="http://schemas.microsoft.com/office/drawing/2014/main" id="{C6F92B0B-6784-43E3-BB48-4DEFBF5189C3}"/>
              </a:ext>
            </a:extLst>
          </p:cNvPr>
          <p:cNvSpPr txBox="1"/>
          <p:nvPr userDrawn="1"/>
        </p:nvSpPr>
        <p:spPr>
          <a:xfrm>
            <a:off x="457200" y="5370621"/>
            <a:ext cx="8296275" cy="174407"/>
          </a:xfrm>
          <a:prstGeom prst="rect">
            <a:avLst/>
          </a:prstGeom>
          <a:noFill/>
        </p:spPr>
        <p:txBody>
          <a:bodyPr wrap="square" lIns="0" r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30000" dirty="0">
                <a:solidFill>
                  <a:schemeClr val="bg1"/>
                </a:solidFill>
                <a:latin typeface="Taub Sans" pitchFamily="2" charset="0"/>
                <a:ea typeface="Taub Sans" pitchFamily="2" charset="0"/>
                <a:cs typeface="+mn-cs"/>
              </a:rPr>
              <a:t>ADP, the ADP logo and Always Designing for People are trademarks of ADP, LLC. All other trademarks and service marks are the property of their respective owners. 99-5393-I-P-0319 Copyright © 2019 ADP, LLC.  All Rights Reserved.</a:t>
            </a:r>
          </a:p>
        </p:txBody>
      </p:sp>
      <p:sp>
        <p:nvSpPr>
          <p:cNvPr id="9" name="TextBox 8">
            <a:extLst>
              <a:ext uri="{FF2B5EF4-FFF2-40B4-BE49-F238E27FC236}">
                <a16:creationId xmlns:a16="http://schemas.microsoft.com/office/drawing/2014/main" id="{91A26315-785D-437F-A090-FCD3D7BB540E}"/>
              </a:ext>
            </a:extLst>
          </p:cNvPr>
          <p:cNvSpPr txBox="1"/>
          <p:nvPr userDrawn="1"/>
        </p:nvSpPr>
        <p:spPr>
          <a:xfrm>
            <a:off x="457200" y="6460847"/>
            <a:ext cx="8229599" cy="343684"/>
          </a:xfrm>
          <a:prstGeom prst="rect">
            <a:avLst/>
          </a:prstGeom>
          <a:noFill/>
        </p:spPr>
        <p:txBody>
          <a:bodyPr wrap="square" lIns="0" rIns="0" rtlCol="0" anchor="ctr">
            <a:spAutoFit/>
          </a:bodyPr>
          <a:lstStyle/>
          <a:p>
            <a:pPr algn="l"/>
            <a:r>
              <a:rPr lang="en-US" sz="800" b="0" dirty="0">
                <a:solidFill>
                  <a:schemeClr val="bg1"/>
                </a:solidFill>
                <a:latin typeface="Taub Sans" pitchFamily="2" charset="0"/>
                <a:ea typeface="Taub Sans" pitchFamily="2" charset="0"/>
                <a:cs typeface="Arial" panose="020B0604020202020204" pitchFamily="34" charset="0"/>
              </a:rPr>
              <a:t>ADP, the ADP logo and Always Designing for People are trademarks of ADP, LLC. All other trademarks and service marks are the property of their respective owners.  </a:t>
            </a:r>
          </a:p>
          <a:p>
            <a:pPr algn="l">
              <a:lnSpc>
                <a:spcPts val="1000"/>
              </a:lnSpc>
            </a:pPr>
            <a:r>
              <a:rPr lang="en-US" sz="800" b="0" dirty="0">
                <a:solidFill>
                  <a:schemeClr val="bg1"/>
                </a:solidFill>
                <a:latin typeface="Taub Sans" pitchFamily="2" charset="0"/>
                <a:ea typeface="Taub Sans" pitchFamily="2" charset="0"/>
                <a:cs typeface="Arial" panose="020B0604020202020204" pitchFamily="34" charset="0"/>
              </a:rPr>
              <a:t>  Copyright © 2020 ADP, LLC.  All Rights Reserved.</a:t>
            </a:r>
            <a:endParaRPr lang="en-US" sz="800" b="1" dirty="0">
              <a:solidFill>
                <a:schemeClr val="bg1"/>
              </a:solidFill>
              <a:latin typeface="Taub Sans" pitchFamily="2" charset="0"/>
              <a:ea typeface="Taub Sans" pitchFamily="2" charset="0"/>
              <a:cs typeface="Arial" panose="020B0604020202020204" pitchFamily="34" charset="0"/>
            </a:endParaRPr>
          </a:p>
        </p:txBody>
      </p:sp>
      <p:sp>
        <p:nvSpPr>
          <p:cNvPr id="5" name="Rectangle 4">
            <a:extLst>
              <a:ext uri="{FF2B5EF4-FFF2-40B4-BE49-F238E27FC236}">
                <a16:creationId xmlns:a16="http://schemas.microsoft.com/office/drawing/2014/main" id="{454517AB-44B0-4AF7-A6EA-90127BD01F43}"/>
              </a:ext>
            </a:extLst>
          </p:cNvPr>
          <p:cNvSpPr/>
          <p:nvPr userDrawn="1"/>
        </p:nvSpPr>
        <p:spPr>
          <a:xfrm>
            <a:off x="0" y="0"/>
            <a:ext cx="9144000" cy="457200"/>
          </a:xfrm>
          <a:prstGeom prst="rect">
            <a:avLst/>
          </a:prstGeom>
          <a:solidFill>
            <a:srgbClr val="7967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sp>
        <p:nvSpPr>
          <p:cNvPr id="8" name="TextBox 7">
            <a:extLst>
              <a:ext uri="{FF2B5EF4-FFF2-40B4-BE49-F238E27FC236}">
                <a16:creationId xmlns:a16="http://schemas.microsoft.com/office/drawing/2014/main" id="{4B6468D9-ED67-4F9D-B1B1-171E5558BA8B}"/>
              </a:ext>
            </a:extLst>
          </p:cNvPr>
          <p:cNvSpPr txBox="1"/>
          <p:nvPr userDrawn="1"/>
        </p:nvSpPr>
        <p:spPr>
          <a:xfrm>
            <a:off x="457200" y="124168"/>
            <a:ext cx="8229599" cy="215444"/>
          </a:xfrm>
          <a:prstGeom prst="rect">
            <a:avLst/>
          </a:prstGeom>
          <a:noFill/>
        </p:spPr>
        <p:txBody>
          <a:bodyPr wrap="square" lIns="0" rIns="0" rtlCol="0" anchor="ctr">
            <a:spAutoFit/>
          </a:bodyPr>
          <a:lstStyle/>
          <a:p>
            <a:pPr algn="l"/>
            <a:r>
              <a:rPr lang="en-US" sz="800" b="0" cap="all" spc="50" baseline="0" dirty="0">
                <a:solidFill>
                  <a:schemeClr val="bg1"/>
                </a:solidFill>
                <a:latin typeface="Taub Sans" pitchFamily="2" charset="0"/>
                <a:ea typeface="Taub Sans" pitchFamily="2" charset="0"/>
                <a:cs typeface="Arial" panose="020B0604020202020204" pitchFamily="34" charset="0"/>
              </a:rPr>
              <a:t>ADP Retirement Services   </a:t>
            </a:r>
            <a:r>
              <a:rPr lang="en-US" sz="800" b="0" dirty="0">
                <a:solidFill>
                  <a:schemeClr val="bg1"/>
                </a:solidFill>
                <a:latin typeface="Taub Sans" pitchFamily="2" charset="0"/>
                <a:ea typeface="Taub Sans" pitchFamily="2" charset="0"/>
                <a:cs typeface="Arial" panose="020B0604020202020204" pitchFamily="34" charset="0"/>
              </a:rPr>
              <a:t>71 Hanover Road  Florham Park, NJ 07932  </a:t>
            </a:r>
            <a:endParaRPr lang="en-US" sz="800" b="1" dirty="0">
              <a:solidFill>
                <a:schemeClr val="bg1"/>
              </a:solidFill>
              <a:latin typeface="Taub Sans" pitchFamily="2" charset="0"/>
              <a:ea typeface="Taub Sans" pitchFamily="2" charset="0"/>
              <a:cs typeface="Arial" panose="020B0604020202020204" pitchFamily="34" charset="0"/>
            </a:endParaRPr>
          </a:p>
        </p:txBody>
      </p:sp>
    </p:spTree>
    <p:extLst>
      <p:ext uri="{BB962C8B-B14F-4D97-AF65-F5344CB8AC3E}">
        <p14:creationId xmlns:p14="http://schemas.microsoft.com/office/powerpoint/2010/main" val="2730718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32AD84-EE7D-4945-A517-3448E1DE65C8}"/>
              </a:ext>
            </a:extLst>
          </p:cNvPr>
          <p:cNvSpPr/>
          <p:nvPr userDrawn="1"/>
        </p:nvSpPr>
        <p:spPr>
          <a:xfrm>
            <a:off x="0" y="6334125"/>
            <a:ext cx="9144000" cy="523875"/>
          </a:xfrm>
          <a:prstGeom prst="rect">
            <a:avLst/>
          </a:prstGeom>
          <a:solidFill>
            <a:srgbClr val="7967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sp>
        <p:nvSpPr>
          <p:cNvPr id="7" name="TextBox 6">
            <a:extLst>
              <a:ext uri="{FF2B5EF4-FFF2-40B4-BE49-F238E27FC236}">
                <a16:creationId xmlns:a16="http://schemas.microsoft.com/office/drawing/2014/main" id="{C6F92B0B-6784-43E3-BB48-4DEFBF5189C3}"/>
              </a:ext>
            </a:extLst>
          </p:cNvPr>
          <p:cNvSpPr txBox="1"/>
          <p:nvPr userDrawn="1"/>
        </p:nvSpPr>
        <p:spPr>
          <a:xfrm>
            <a:off x="457200" y="5370621"/>
            <a:ext cx="8296275" cy="174407"/>
          </a:xfrm>
          <a:prstGeom prst="rect">
            <a:avLst/>
          </a:prstGeom>
          <a:noFill/>
        </p:spPr>
        <p:txBody>
          <a:bodyPr wrap="square" lIns="0" rIns="0" rtlCol="0" anchor="ctr">
            <a:spAutoFit/>
          </a:bodyPr>
          <a:lstStyle/>
          <a:p>
            <a:pPr>
              <a:defRPr/>
            </a:pPr>
            <a:r>
              <a:rPr lang="en-US" sz="800" baseline="30000" dirty="0">
                <a:solidFill>
                  <a:prstClr val="white"/>
                </a:solidFill>
                <a:latin typeface="Taub Sans" pitchFamily="2" charset="0"/>
                <a:ea typeface="Taub Sans" pitchFamily="2" charset="0"/>
              </a:rPr>
              <a:t>ADP, the ADP logo and Always Designing for People are trademarks of ADP, LLC. All other trademarks and service marks are the property of their respective owners. 99-5393-I-P-0319 Copyright © 2020 ADP, LLC.  All Rights Reserved.</a:t>
            </a:r>
          </a:p>
        </p:txBody>
      </p:sp>
      <p:sp>
        <p:nvSpPr>
          <p:cNvPr id="9" name="TextBox 8">
            <a:extLst>
              <a:ext uri="{FF2B5EF4-FFF2-40B4-BE49-F238E27FC236}">
                <a16:creationId xmlns:a16="http://schemas.microsoft.com/office/drawing/2014/main" id="{91A26315-785D-437F-A090-FCD3D7BB540E}"/>
              </a:ext>
            </a:extLst>
          </p:cNvPr>
          <p:cNvSpPr txBox="1"/>
          <p:nvPr userDrawn="1"/>
        </p:nvSpPr>
        <p:spPr>
          <a:xfrm>
            <a:off x="457200" y="6419452"/>
            <a:ext cx="8229599" cy="338554"/>
          </a:xfrm>
          <a:prstGeom prst="rect">
            <a:avLst/>
          </a:prstGeom>
          <a:noFill/>
        </p:spPr>
        <p:txBody>
          <a:bodyPr wrap="square" lIns="0" rIns="0" rtlCol="0" anchor="ctr">
            <a:spAutoFit/>
          </a:bodyPr>
          <a:lstStyle/>
          <a:p>
            <a:r>
              <a:rPr lang="en-US" sz="800" dirty="0">
                <a:solidFill>
                  <a:prstClr val="white"/>
                </a:solidFill>
                <a:latin typeface="Taub Sans" pitchFamily="2" charset="0"/>
                <a:ea typeface="Taub Sans" pitchFamily="2" charset="0"/>
                <a:cs typeface="Arial" panose="020B0604020202020204" pitchFamily="34" charset="0"/>
              </a:rPr>
              <a:t>ADP, the ADP logo and Always Designing for People are trademarks of ADP, LLC. All other trademarks and service marks are the property of their respective owners.  </a:t>
            </a:r>
            <a:br>
              <a:rPr lang="en-US" sz="800" dirty="0">
                <a:solidFill>
                  <a:prstClr val="white"/>
                </a:solidFill>
                <a:latin typeface="Taub Sans" pitchFamily="2" charset="0"/>
                <a:ea typeface="Taub Sans" pitchFamily="2" charset="0"/>
                <a:cs typeface="Arial" panose="020B0604020202020204" pitchFamily="34" charset="0"/>
              </a:rPr>
            </a:br>
            <a:r>
              <a:rPr lang="en-US" sz="800" dirty="0">
                <a:solidFill>
                  <a:prstClr val="white"/>
                </a:solidFill>
                <a:latin typeface="Taub Sans" pitchFamily="2" charset="0"/>
                <a:ea typeface="Taub Sans" pitchFamily="2" charset="0"/>
                <a:cs typeface="Arial" panose="020B0604020202020204" pitchFamily="34" charset="0"/>
              </a:rPr>
              <a:t>99-5740-P-0120   ADPBD-20200114-0908   Copyright © 2020 ADP, LLC.  All Rights Reserved.</a:t>
            </a:r>
            <a:endParaRPr lang="en-US" sz="800" b="1" dirty="0">
              <a:solidFill>
                <a:prstClr val="white"/>
              </a:solidFill>
              <a:latin typeface="Taub Sans" pitchFamily="2" charset="0"/>
              <a:ea typeface="Taub Sans" pitchFamily="2" charset="0"/>
              <a:cs typeface="Arial" panose="020B0604020202020204" pitchFamily="34" charset="0"/>
            </a:endParaRPr>
          </a:p>
        </p:txBody>
      </p:sp>
      <p:sp>
        <p:nvSpPr>
          <p:cNvPr id="5" name="Rectangle 4">
            <a:extLst>
              <a:ext uri="{FF2B5EF4-FFF2-40B4-BE49-F238E27FC236}">
                <a16:creationId xmlns:a16="http://schemas.microsoft.com/office/drawing/2014/main" id="{454517AB-44B0-4AF7-A6EA-90127BD01F43}"/>
              </a:ext>
            </a:extLst>
          </p:cNvPr>
          <p:cNvSpPr/>
          <p:nvPr userDrawn="1"/>
        </p:nvSpPr>
        <p:spPr>
          <a:xfrm>
            <a:off x="0" y="0"/>
            <a:ext cx="9144000" cy="457200"/>
          </a:xfrm>
          <a:prstGeom prst="rect">
            <a:avLst/>
          </a:prstGeom>
          <a:solidFill>
            <a:srgbClr val="7967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sp>
        <p:nvSpPr>
          <p:cNvPr id="8" name="TextBox 7">
            <a:extLst>
              <a:ext uri="{FF2B5EF4-FFF2-40B4-BE49-F238E27FC236}">
                <a16:creationId xmlns:a16="http://schemas.microsoft.com/office/drawing/2014/main" id="{4B6468D9-ED67-4F9D-B1B1-171E5558BA8B}"/>
              </a:ext>
            </a:extLst>
          </p:cNvPr>
          <p:cNvSpPr txBox="1"/>
          <p:nvPr userDrawn="1"/>
        </p:nvSpPr>
        <p:spPr>
          <a:xfrm>
            <a:off x="457200" y="124168"/>
            <a:ext cx="8229599" cy="215444"/>
          </a:xfrm>
          <a:prstGeom prst="rect">
            <a:avLst/>
          </a:prstGeom>
          <a:noFill/>
        </p:spPr>
        <p:txBody>
          <a:bodyPr wrap="square" lIns="0" rIns="0" rtlCol="0" anchor="ctr">
            <a:spAutoFit/>
          </a:bodyPr>
          <a:lstStyle/>
          <a:p>
            <a:r>
              <a:rPr lang="en-US" sz="800" cap="all" spc="50" dirty="0">
                <a:solidFill>
                  <a:prstClr val="white"/>
                </a:solidFill>
                <a:latin typeface="Taub Sans" pitchFamily="2" charset="0"/>
                <a:ea typeface="Taub Sans" pitchFamily="2" charset="0"/>
                <a:cs typeface="Arial" panose="020B0604020202020204" pitchFamily="34" charset="0"/>
              </a:rPr>
              <a:t>ADP Retirement Services   </a:t>
            </a:r>
            <a:r>
              <a:rPr lang="en-US" sz="800" dirty="0">
                <a:solidFill>
                  <a:prstClr val="white"/>
                </a:solidFill>
                <a:latin typeface="Taub Sans" pitchFamily="2" charset="0"/>
                <a:ea typeface="Taub Sans" pitchFamily="2" charset="0"/>
                <a:cs typeface="Arial" panose="020B0604020202020204" pitchFamily="34" charset="0"/>
              </a:rPr>
              <a:t>71 Hanover Road  Florham Park, NJ 07932  </a:t>
            </a:r>
            <a:endParaRPr lang="en-US" sz="800" b="1" dirty="0">
              <a:solidFill>
                <a:prstClr val="white"/>
              </a:solidFill>
              <a:latin typeface="Taub Sans" pitchFamily="2" charset="0"/>
              <a:ea typeface="Taub Sans" pitchFamily="2" charset="0"/>
              <a:cs typeface="Arial" panose="020B0604020202020204" pitchFamily="34" charset="0"/>
            </a:endParaRPr>
          </a:p>
        </p:txBody>
      </p:sp>
    </p:spTree>
    <p:extLst>
      <p:ext uri="{BB962C8B-B14F-4D97-AF65-F5344CB8AC3E}">
        <p14:creationId xmlns:p14="http://schemas.microsoft.com/office/powerpoint/2010/main" val="3522268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705" y="1371600"/>
            <a:ext cx="8211095" cy="4343400"/>
          </a:xfrm>
        </p:spPr>
        <p:txBody>
          <a:bodyPr>
            <a:noAutofit/>
          </a:bodyPr>
          <a:lstStyle>
            <a:lvl3pPr>
              <a:spcBef>
                <a:spcPts val="600"/>
              </a:spcBef>
              <a:defRPr/>
            </a:lvl3pPr>
            <a:lvl4pPr marL="1371600" indent="0">
              <a:buNone/>
              <a:defRPr/>
            </a:lvl4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E54E3F62-697B-493F-B0A4-74CCD2CC3D88}"/>
              </a:ext>
            </a:extLst>
          </p:cNvPr>
          <p:cNvSpPr>
            <a:spLocks noGrp="1"/>
          </p:cNvSpPr>
          <p:nvPr>
            <p:ph type="body" sz="quarter" idx="10" hasCustomPrompt="1"/>
          </p:nvPr>
        </p:nvSpPr>
        <p:spPr>
          <a:xfrm>
            <a:off x="485229" y="5835335"/>
            <a:ext cx="8201571" cy="417420"/>
          </a:xfrm>
        </p:spPr>
        <p:txBody>
          <a:bodyPr anchor="b">
            <a:normAutofit/>
          </a:bodyPr>
          <a:lstStyle>
            <a:lvl1pPr>
              <a:defRPr sz="800"/>
            </a:lvl1pPr>
          </a:lstStyle>
          <a:p>
            <a:pPr lvl="0"/>
            <a:r>
              <a:rPr lang="en-US" dirty="0"/>
              <a:t>Footer: Lorem ipsum dolore set </a:t>
            </a:r>
            <a:r>
              <a:rPr lang="en-US" dirty="0" err="1"/>
              <a:t>amet</a:t>
            </a:r>
            <a:r>
              <a:rPr lang="en-US" dirty="0"/>
              <a:t>. </a:t>
            </a:r>
          </a:p>
        </p:txBody>
      </p:sp>
      <p:cxnSp>
        <p:nvCxnSpPr>
          <p:cNvPr id="6" name="Straight Connector 5">
            <a:extLst>
              <a:ext uri="{FF2B5EF4-FFF2-40B4-BE49-F238E27FC236}">
                <a16:creationId xmlns:a16="http://schemas.microsoft.com/office/drawing/2014/main" id="{951C0A66-EC63-4324-954A-E14A22924FC9}"/>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7" name="Title Placeholder 1">
            <a:extLst>
              <a:ext uri="{FF2B5EF4-FFF2-40B4-BE49-F238E27FC236}">
                <a16:creationId xmlns:a16="http://schemas.microsoft.com/office/drawing/2014/main" id="{F675828C-8F30-452B-B725-1DE22AB71109}"/>
              </a:ext>
            </a:extLst>
          </p:cNvPr>
          <p:cNvSpPr>
            <a:spLocks noGrp="1"/>
          </p:cNvSpPr>
          <p:nvPr>
            <p:ph type="title"/>
          </p:nvPr>
        </p:nvSpPr>
        <p:spPr>
          <a:xfrm>
            <a:off x="457200" y="1"/>
            <a:ext cx="8229600" cy="914399"/>
          </a:xfrm>
          <a:prstGeom prst="rect">
            <a:avLst/>
          </a:prstGeom>
        </p:spPr>
        <p:txBody>
          <a:bodyPr vert="horz" lIns="91440" tIns="45720" rIns="91440" bIns="45720" rtlCol="0" anchor="ctr">
            <a:normAutofit/>
          </a:bodyPr>
          <a:lstStyle/>
          <a:p>
            <a:r>
              <a:rPr lang="en-US" dirty="0"/>
              <a:t>Headline 24-pt title </a:t>
            </a:r>
          </a:p>
        </p:txBody>
      </p:sp>
    </p:spTree>
    <p:extLst>
      <p:ext uri="{BB962C8B-B14F-4D97-AF65-F5344CB8AC3E}">
        <p14:creationId xmlns:p14="http://schemas.microsoft.com/office/powerpoint/2010/main" val="136425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Column Gri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9575" y="1371600"/>
            <a:ext cx="2638425" cy="907869"/>
          </a:xfrm>
        </p:spPr>
        <p:txBody>
          <a:bodyPr>
            <a:normAutofit/>
          </a:bodyPr>
          <a:lstStyle>
            <a:lvl1pPr algn="ctr">
              <a:defRPr sz="1800"/>
            </a:lvl1pPr>
          </a:lstStyle>
          <a:p>
            <a:pPr lvl="0"/>
            <a:r>
              <a:rPr lang="en-US" dirty="0"/>
              <a:t>Text</a:t>
            </a:r>
          </a:p>
        </p:txBody>
      </p:sp>
      <p:cxnSp>
        <p:nvCxnSpPr>
          <p:cNvPr id="8" name="Straight Connector 7">
            <a:extLst>
              <a:ext uri="{FF2B5EF4-FFF2-40B4-BE49-F238E27FC236}">
                <a16:creationId xmlns:a16="http://schemas.microsoft.com/office/drawing/2014/main" id="{9E8D030A-A758-45CE-A45F-93A32B59421D}"/>
              </a:ext>
            </a:extLst>
          </p:cNvPr>
          <p:cNvCxnSpPr>
            <a:cxnSpLocks/>
          </p:cNvCxnSpPr>
          <p:nvPr userDrawn="1"/>
        </p:nvCxnSpPr>
        <p:spPr>
          <a:xfrm flipV="1">
            <a:off x="3048001" y="922713"/>
            <a:ext cx="0" cy="547808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11B09F-608F-44AF-BC41-CB79FD9DBE51}"/>
              </a:ext>
            </a:extLst>
          </p:cNvPr>
          <p:cNvCxnSpPr>
            <a:cxnSpLocks/>
          </p:cNvCxnSpPr>
          <p:nvPr userDrawn="1"/>
        </p:nvCxnSpPr>
        <p:spPr>
          <a:xfrm flipV="1">
            <a:off x="6096000" y="931025"/>
            <a:ext cx="0" cy="5469776"/>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A9D40338-713E-406E-8983-D40498D82A13}"/>
              </a:ext>
            </a:extLst>
          </p:cNvPr>
          <p:cNvSpPr>
            <a:spLocks noGrp="1"/>
          </p:cNvSpPr>
          <p:nvPr>
            <p:ph idx="10" hasCustomPrompt="1"/>
          </p:nvPr>
        </p:nvSpPr>
        <p:spPr>
          <a:xfrm>
            <a:off x="3065417" y="1371600"/>
            <a:ext cx="3030583" cy="907869"/>
          </a:xfrm>
        </p:spPr>
        <p:txBody>
          <a:bodyPr>
            <a:normAutofit/>
          </a:bodyPr>
          <a:lstStyle>
            <a:lvl1pPr algn="ctr">
              <a:defRPr sz="1800"/>
            </a:lvl1pPr>
          </a:lstStyle>
          <a:p>
            <a:pPr lvl="0"/>
            <a:r>
              <a:rPr lang="en-US" dirty="0"/>
              <a:t>Text</a:t>
            </a:r>
          </a:p>
        </p:txBody>
      </p:sp>
      <p:sp>
        <p:nvSpPr>
          <p:cNvPr id="17" name="Content Placeholder 2">
            <a:extLst>
              <a:ext uri="{FF2B5EF4-FFF2-40B4-BE49-F238E27FC236}">
                <a16:creationId xmlns:a16="http://schemas.microsoft.com/office/drawing/2014/main" id="{D466A10E-5EE3-4F51-A202-5FEAF586593E}"/>
              </a:ext>
            </a:extLst>
          </p:cNvPr>
          <p:cNvSpPr>
            <a:spLocks noGrp="1"/>
          </p:cNvSpPr>
          <p:nvPr>
            <p:ph idx="11" hasCustomPrompt="1"/>
          </p:nvPr>
        </p:nvSpPr>
        <p:spPr>
          <a:xfrm>
            <a:off x="6096001" y="1371600"/>
            <a:ext cx="2590800" cy="907869"/>
          </a:xfrm>
        </p:spPr>
        <p:txBody>
          <a:bodyPr>
            <a:normAutofit/>
          </a:bodyPr>
          <a:lstStyle>
            <a:lvl1pPr algn="ctr">
              <a:defRPr sz="1800"/>
            </a:lvl1pPr>
          </a:lstStyle>
          <a:p>
            <a:pPr lvl="0"/>
            <a:r>
              <a:rPr lang="en-US" dirty="0"/>
              <a:t>Text</a:t>
            </a:r>
          </a:p>
        </p:txBody>
      </p:sp>
      <p:sp>
        <p:nvSpPr>
          <p:cNvPr id="18" name="Text Placeholder 4">
            <a:extLst>
              <a:ext uri="{FF2B5EF4-FFF2-40B4-BE49-F238E27FC236}">
                <a16:creationId xmlns:a16="http://schemas.microsoft.com/office/drawing/2014/main" id="{4B4F2391-70BD-4589-89A5-D75185E07E96}"/>
              </a:ext>
            </a:extLst>
          </p:cNvPr>
          <p:cNvSpPr>
            <a:spLocks noGrp="1"/>
          </p:cNvSpPr>
          <p:nvPr>
            <p:ph type="body" sz="quarter" idx="12" hasCustomPrompt="1"/>
          </p:nvPr>
        </p:nvSpPr>
        <p:spPr>
          <a:xfrm>
            <a:off x="477079" y="5835335"/>
            <a:ext cx="8209722" cy="417420"/>
          </a:xfrm>
        </p:spPr>
        <p:txBody>
          <a:bodyPr anchor="b">
            <a:normAutofit/>
          </a:bodyPr>
          <a:lstStyle>
            <a:lvl1pPr>
              <a:defRPr sz="800"/>
            </a:lvl1pPr>
          </a:lstStyle>
          <a:p>
            <a:pPr lvl="0"/>
            <a:r>
              <a:rPr lang="en-US" dirty="0"/>
              <a:t>Footer: Lorem ipsum dolore set </a:t>
            </a:r>
            <a:r>
              <a:rPr lang="en-US" dirty="0" err="1"/>
              <a:t>amet</a:t>
            </a:r>
            <a:r>
              <a:rPr lang="en-US" dirty="0"/>
              <a:t>. </a:t>
            </a:r>
          </a:p>
        </p:txBody>
      </p:sp>
      <p:cxnSp>
        <p:nvCxnSpPr>
          <p:cNvPr id="9" name="Straight Connector 8">
            <a:extLst>
              <a:ext uri="{FF2B5EF4-FFF2-40B4-BE49-F238E27FC236}">
                <a16:creationId xmlns:a16="http://schemas.microsoft.com/office/drawing/2014/main" id="{81B307B1-7309-484A-B0A9-A06994085637}"/>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2219229-B73C-4EA1-A765-D103B4ECC49A}"/>
              </a:ext>
            </a:extLst>
          </p:cNvPr>
          <p:cNvSpPr>
            <a:spLocks noGrp="1"/>
          </p:cNvSpPr>
          <p:nvPr>
            <p:ph type="title"/>
          </p:nvPr>
        </p:nvSpPr>
        <p:spPr>
          <a:xfrm>
            <a:off x="457200" y="1"/>
            <a:ext cx="8229600" cy="914399"/>
          </a:xfrm>
          <a:prstGeom prst="rect">
            <a:avLst/>
          </a:prstGeom>
        </p:spPr>
        <p:txBody>
          <a:bodyPr vert="horz" lIns="91440" tIns="45720" rIns="91440" bIns="45720" rtlCol="0" anchor="ctr">
            <a:normAutofit/>
          </a:bodyPr>
          <a:lstStyle/>
          <a:p>
            <a:r>
              <a:rPr lang="en-US" dirty="0"/>
              <a:t>Headline 24-pt title </a:t>
            </a:r>
          </a:p>
        </p:txBody>
      </p:sp>
    </p:spTree>
    <p:extLst>
      <p:ext uri="{BB962C8B-B14F-4D97-AF65-F5344CB8AC3E}">
        <p14:creationId xmlns:p14="http://schemas.microsoft.com/office/powerpoint/2010/main" val="2472803717"/>
      </p:ext>
    </p:extLst>
  </p:cSld>
  <p:clrMapOvr>
    <a:masterClrMapping/>
  </p:clrMapOvr>
  <p:extLst mod="1">
    <p:ext uri="{DCECCB84-F9BA-43D5-87BE-67443E8EF086}">
      <p15:sldGuideLst xmlns:p15="http://schemas.microsoft.com/office/powerpoint/2012/main">
        <p15:guide id="1" pos="2880" userDrawn="1">
          <p15:clr>
            <a:srgbClr val="FBAE40"/>
          </p15:clr>
        </p15:guide>
        <p15:guide id="2" pos="1920" userDrawn="1">
          <p15:clr>
            <a:srgbClr val="FBAE40"/>
          </p15:clr>
        </p15:guide>
        <p15:guide id="3" pos="3840" userDrawn="1">
          <p15:clr>
            <a:srgbClr val="FBAE40"/>
          </p15:clr>
        </p15:guide>
        <p15:guide id="4" orient="horz" pos="10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Column Gri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371600"/>
            <a:ext cx="2057400" cy="907869"/>
          </a:xfrm>
        </p:spPr>
        <p:txBody>
          <a:bodyPr>
            <a:normAutofit/>
          </a:bodyPr>
          <a:lstStyle>
            <a:lvl1pPr algn="ctr">
              <a:defRPr sz="1800"/>
            </a:lvl1pPr>
          </a:lstStyle>
          <a:p>
            <a:pPr lvl="0"/>
            <a:r>
              <a:rPr lang="en-US" dirty="0"/>
              <a:t>Text</a:t>
            </a:r>
          </a:p>
        </p:txBody>
      </p:sp>
      <p:cxnSp>
        <p:nvCxnSpPr>
          <p:cNvPr id="8" name="Straight Connector 7">
            <a:extLst>
              <a:ext uri="{FF2B5EF4-FFF2-40B4-BE49-F238E27FC236}">
                <a16:creationId xmlns:a16="http://schemas.microsoft.com/office/drawing/2014/main" id="{9E8D030A-A758-45CE-A45F-93A32B59421D}"/>
              </a:ext>
            </a:extLst>
          </p:cNvPr>
          <p:cNvCxnSpPr>
            <a:cxnSpLocks/>
          </p:cNvCxnSpPr>
          <p:nvPr userDrawn="1"/>
        </p:nvCxnSpPr>
        <p:spPr>
          <a:xfrm flipV="1">
            <a:off x="2509616" y="922946"/>
            <a:ext cx="0" cy="5477855"/>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4B4F2391-70BD-4589-89A5-D75185E07E96}"/>
              </a:ext>
            </a:extLst>
          </p:cNvPr>
          <p:cNvSpPr>
            <a:spLocks noGrp="1"/>
          </p:cNvSpPr>
          <p:nvPr>
            <p:ph type="body" sz="quarter" idx="12" hasCustomPrompt="1"/>
          </p:nvPr>
        </p:nvSpPr>
        <p:spPr>
          <a:xfrm>
            <a:off x="476250" y="5835335"/>
            <a:ext cx="8210549" cy="417420"/>
          </a:xfrm>
        </p:spPr>
        <p:txBody>
          <a:bodyPr anchor="b">
            <a:normAutofit/>
          </a:bodyPr>
          <a:lstStyle>
            <a:lvl1pPr>
              <a:defRPr sz="800"/>
            </a:lvl1pPr>
          </a:lstStyle>
          <a:p>
            <a:pPr lvl="0"/>
            <a:r>
              <a:rPr lang="en-US" dirty="0"/>
              <a:t>Footer: Lorem ipsum dolore set </a:t>
            </a:r>
            <a:r>
              <a:rPr lang="en-US" dirty="0" err="1"/>
              <a:t>amet</a:t>
            </a:r>
            <a:r>
              <a:rPr lang="en-US" dirty="0"/>
              <a:t>. </a:t>
            </a:r>
          </a:p>
        </p:txBody>
      </p:sp>
      <p:sp>
        <p:nvSpPr>
          <p:cNvPr id="10" name="Content Placeholder 2">
            <a:extLst>
              <a:ext uri="{FF2B5EF4-FFF2-40B4-BE49-F238E27FC236}">
                <a16:creationId xmlns:a16="http://schemas.microsoft.com/office/drawing/2014/main" id="{09B5C0F3-0141-4F54-A6B1-C2D6F54E769D}"/>
              </a:ext>
            </a:extLst>
          </p:cNvPr>
          <p:cNvSpPr>
            <a:spLocks noGrp="1"/>
          </p:cNvSpPr>
          <p:nvPr>
            <p:ph idx="13" hasCustomPrompt="1"/>
          </p:nvPr>
        </p:nvSpPr>
        <p:spPr>
          <a:xfrm>
            <a:off x="2514600" y="1371600"/>
            <a:ext cx="2057400" cy="907869"/>
          </a:xfrm>
        </p:spPr>
        <p:txBody>
          <a:bodyPr>
            <a:normAutofit/>
          </a:bodyPr>
          <a:lstStyle>
            <a:lvl1pPr algn="ctr">
              <a:defRPr sz="1800"/>
            </a:lvl1pPr>
          </a:lstStyle>
          <a:p>
            <a:pPr lvl="0"/>
            <a:r>
              <a:rPr lang="en-US" dirty="0"/>
              <a:t>Text</a:t>
            </a:r>
          </a:p>
        </p:txBody>
      </p:sp>
      <p:cxnSp>
        <p:nvCxnSpPr>
          <p:cNvPr id="11" name="Straight Connector 10">
            <a:extLst>
              <a:ext uri="{FF2B5EF4-FFF2-40B4-BE49-F238E27FC236}">
                <a16:creationId xmlns:a16="http://schemas.microsoft.com/office/drawing/2014/main" id="{4EECECCE-AC57-43A1-B00C-74470661648E}"/>
              </a:ext>
            </a:extLst>
          </p:cNvPr>
          <p:cNvCxnSpPr>
            <a:cxnSpLocks/>
          </p:cNvCxnSpPr>
          <p:nvPr userDrawn="1"/>
        </p:nvCxnSpPr>
        <p:spPr>
          <a:xfrm flipV="1">
            <a:off x="4567016" y="922946"/>
            <a:ext cx="4984" cy="5477855"/>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36B4FE0-AE52-43D5-9804-F7E6EF6F5744}"/>
              </a:ext>
            </a:extLst>
          </p:cNvPr>
          <p:cNvSpPr>
            <a:spLocks noGrp="1"/>
          </p:cNvSpPr>
          <p:nvPr>
            <p:ph idx="14" hasCustomPrompt="1"/>
          </p:nvPr>
        </p:nvSpPr>
        <p:spPr>
          <a:xfrm>
            <a:off x="4572000" y="1371600"/>
            <a:ext cx="2057400" cy="907869"/>
          </a:xfrm>
        </p:spPr>
        <p:txBody>
          <a:bodyPr>
            <a:normAutofit/>
          </a:bodyPr>
          <a:lstStyle>
            <a:lvl1pPr algn="ctr">
              <a:defRPr sz="1800"/>
            </a:lvl1pPr>
          </a:lstStyle>
          <a:p>
            <a:pPr lvl="0"/>
            <a:r>
              <a:rPr lang="en-US" dirty="0"/>
              <a:t>Text</a:t>
            </a:r>
          </a:p>
        </p:txBody>
      </p:sp>
      <p:cxnSp>
        <p:nvCxnSpPr>
          <p:cNvPr id="13" name="Straight Connector 12">
            <a:extLst>
              <a:ext uri="{FF2B5EF4-FFF2-40B4-BE49-F238E27FC236}">
                <a16:creationId xmlns:a16="http://schemas.microsoft.com/office/drawing/2014/main" id="{12BC34DE-BAE4-4BBC-A25E-3368290A249C}"/>
              </a:ext>
            </a:extLst>
          </p:cNvPr>
          <p:cNvCxnSpPr>
            <a:cxnSpLocks/>
          </p:cNvCxnSpPr>
          <p:nvPr userDrawn="1"/>
        </p:nvCxnSpPr>
        <p:spPr>
          <a:xfrm flipV="1">
            <a:off x="6624416" y="914400"/>
            <a:ext cx="0" cy="5486401"/>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BDA2ABD-B9D4-44C9-AEE3-AC1790D6FA1B}"/>
              </a:ext>
            </a:extLst>
          </p:cNvPr>
          <p:cNvSpPr>
            <a:spLocks noGrp="1"/>
          </p:cNvSpPr>
          <p:nvPr>
            <p:ph idx="15" hasCustomPrompt="1"/>
          </p:nvPr>
        </p:nvSpPr>
        <p:spPr>
          <a:xfrm>
            <a:off x="6629400" y="1371600"/>
            <a:ext cx="2057400" cy="907869"/>
          </a:xfrm>
        </p:spPr>
        <p:txBody>
          <a:bodyPr>
            <a:normAutofit/>
          </a:bodyPr>
          <a:lstStyle>
            <a:lvl1pPr algn="ctr">
              <a:defRPr sz="1800"/>
            </a:lvl1pPr>
          </a:lstStyle>
          <a:p>
            <a:pPr lvl="0"/>
            <a:r>
              <a:rPr lang="en-US" dirty="0"/>
              <a:t>Text</a:t>
            </a:r>
          </a:p>
        </p:txBody>
      </p:sp>
      <p:cxnSp>
        <p:nvCxnSpPr>
          <p:cNvPr id="15" name="Straight Connector 14">
            <a:extLst>
              <a:ext uri="{FF2B5EF4-FFF2-40B4-BE49-F238E27FC236}">
                <a16:creationId xmlns:a16="http://schemas.microsoft.com/office/drawing/2014/main" id="{1D6B92AB-6929-4021-AD1D-993D92239609}"/>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D1D96FB7-1AE9-4743-BCF4-354A151F5727}"/>
              </a:ext>
            </a:extLst>
          </p:cNvPr>
          <p:cNvSpPr>
            <a:spLocks noGrp="1"/>
          </p:cNvSpPr>
          <p:nvPr>
            <p:ph type="title"/>
          </p:nvPr>
        </p:nvSpPr>
        <p:spPr>
          <a:xfrm>
            <a:off x="457200" y="1"/>
            <a:ext cx="8229600" cy="914399"/>
          </a:xfrm>
          <a:prstGeom prst="rect">
            <a:avLst/>
          </a:prstGeom>
        </p:spPr>
        <p:txBody>
          <a:bodyPr vert="horz" lIns="91440" tIns="45720" rIns="91440" bIns="45720" rtlCol="0" anchor="ctr">
            <a:normAutofit/>
          </a:bodyPr>
          <a:lstStyle/>
          <a:p>
            <a:r>
              <a:rPr lang="en-US" dirty="0"/>
              <a:t>Headline 24-pt title </a:t>
            </a:r>
          </a:p>
        </p:txBody>
      </p:sp>
    </p:spTree>
    <p:extLst>
      <p:ext uri="{BB962C8B-B14F-4D97-AF65-F5344CB8AC3E}">
        <p14:creationId xmlns:p14="http://schemas.microsoft.com/office/powerpoint/2010/main" val="2277722738"/>
      </p:ext>
    </p:extLst>
  </p:cSld>
  <p:clrMapOvr>
    <a:masterClrMapping/>
  </p:clrMapOvr>
  <p:extLst mod="1">
    <p:ext uri="{DCECCB84-F9BA-43D5-87BE-67443E8EF086}">
      <p15:sldGuideLst xmlns:p15="http://schemas.microsoft.com/office/powerpoint/2012/main">
        <p15:guide id="1" pos="2880">
          <p15:clr>
            <a:srgbClr val="FBAE40"/>
          </p15:clr>
        </p15:guide>
        <p15:guide id="2" pos="1920">
          <p15:clr>
            <a:srgbClr val="FBAE40"/>
          </p15:clr>
        </p15:guide>
        <p15:guide id="3" pos="3840">
          <p15:clr>
            <a:srgbClr val="FBAE40"/>
          </p15:clr>
        </p15:guide>
        <p15:guide id="4" orient="horz" pos="10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highligh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3A971-DC6F-49DC-8F2E-425B9B22836E}"/>
              </a:ext>
            </a:extLst>
          </p:cNvPr>
          <p:cNvSpPr/>
          <p:nvPr userDrawn="1"/>
        </p:nvSpPr>
        <p:spPr>
          <a:xfrm>
            <a:off x="6096000" y="931068"/>
            <a:ext cx="3048000" cy="5469731"/>
          </a:xfrm>
          <a:prstGeom prst="rect">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57200" y="1371599"/>
            <a:ext cx="5257800" cy="4314825"/>
          </a:xfrm>
        </p:spPr>
        <p:txBody>
          <a:bodyPr>
            <a:normAutofit/>
          </a:bodyPr>
          <a:lstStyle>
            <a:lvl1pPr marL="0" indent="0" algn="l">
              <a:buFont typeface="Arial" panose="020B0604020202020204" pitchFamily="34" charset="0"/>
              <a:buNone/>
              <a:defRPr sz="1800"/>
            </a:lvl1pPr>
          </a:lstStyle>
          <a:p>
            <a:pPr lvl="0"/>
            <a:r>
              <a:rPr lang="en-US" dirty="0"/>
              <a:t>Text</a:t>
            </a:r>
          </a:p>
        </p:txBody>
      </p:sp>
      <p:sp>
        <p:nvSpPr>
          <p:cNvPr id="18" name="Text Placeholder 4">
            <a:extLst>
              <a:ext uri="{FF2B5EF4-FFF2-40B4-BE49-F238E27FC236}">
                <a16:creationId xmlns:a16="http://schemas.microsoft.com/office/drawing/2014/main" id="{4B4F2391-70BD-4589-89A5-D75185E07E96}"/>
              </a:ext>
            </a:extLst>
          </p:cNvPr>
          <p:cNvSpPr>
            <a:spLocks noGrp="1"/>
          </p:cNvSpPr>
          <p:nvPr>
            <p:ph type="body" sz="quarter" idx="12" hasCustomPrompt="1"/>
          </p:nvPr>
        </p:nvSpPr>
        <p:spPr>
          <a:xfrm>
            <a:off x="485030" y="5835335"/>
            <a:ext cx="5229970" cy="417420"/>
          </a:xfrm>
        </p:spPr>
        <p:txBody>
          <a:bodyPr anchor="b">
            <a:normAutofit/>
          </a:bodyPr>
          <a:lstStyle>
            <a:lvl1pPr>
              <a:defRPr sz="800"/>
            </a:lvl1pPr>
          </a:lstStyle>
          <a:p>
            <a:pPr lvl="0"/>
            <a:r>
              <a:rPr lang="en-US" dirty="0"/>
              <a:t>Footer: Lorem ipsum dolore set </a:t>
            </a:r>
            <a:r>
              <a:rPr lang="en-US" dirty="0" err="1"/>
              <a:t>amet</a:t>
            </a:r>
            <a:r>
              <a:rPr lang="en-US" dirty="0"/>
              <a:t>. </a:t>
            </a:r>
          </a:p>
        </p:txBody>
      </p:sp>
      <p:cxnSp>
        <p:nvCxnSpPr>
          <p:cNvPr id="6" name="Straight Connector 5">
            <a:extLst>
              <a:ext uri="{FF2B5EF4-FFF2-40B4-BE49-F238E27FC236}">
                <a16:creationId xmlns:a16="http://schemas.microsoft.com/office/drawing/2014/main" id="{2516A436-60B0-4338-9BEF-01E2C808B917}"/>
              </a:ext>
            </a:extLst>
          </p:cNvPr>
          <p:cNvCxnSpPr>
            <a:cxnSpLocks/>
          </p:cNvCxnSpPr>
          <p:nvPr userDrawn="1"/>
        </p:nvCxnSpPr>
        <p:spPr>
          <a:xfrm>
            <a:off x="-85725" y="6400800"/>
            <a:ext cx="93154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444379-2504-4A82-BBD9-8F53ACBC5B42}"/>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EE076440-92A6-4421-A9E1-EA0438489A04}"/>
              </a:ext>
            </a:extLst>
          </p:cNvPr>
          <p:cNvSpPr>
            <a:spLocks noGrp="1"/>
          </p:cNvSpPr>
          <p:nvPr>
            <p:ph type="title"/>
          </p:nvPr>
        </p:nvSpPr>
        <p:spPr>
          <a:xfrm>
            <a:off x="457200" y="1"/>
            <a:ext cx="8229600" cy="914399"/>
          </a:xfrm>
          <a:prstGeom prst="rect">
            <a:avLst/>
          </a:prstGeom>
        </p:spPr>
        <p:txBody>
          <a:bodyPr vert="horz" lIns="91440" tIns="45720" rIns="91440" bIns="45720" rtlCol="0" anchor="ctr">
            <a:normAutofit/>
          </a:bodyPr>
          <a:lstStyle/>
          <a:p>
            <a:r>
              <a:rPr lang="en-US" dirty="0"/>
              <a:t>Headline 24-pt title </a:t>
            </a:r>
          </a:p>
        </p:txBody>
      </p:sp>
    </p:spTree>
    <p:extLst>
      <p:ext uri="{BB962C8B-B14F-4D97-AF65-F5344CB8AC3E}">
        <p14:creationId xmlns:p14="http://schemas.microsoft.com/office/powerpoint/2010/main" val="17218333"/>
      </p:ext>
    </p:extLst>
  </p:cSld>
  <p:clrMapOvr>
    <a:masterClrMapping/>
  </p:clrMapOvr>
  <p:extLst mod="1">
    <p:ext uri="{DCECCB84-F9BA-43D5-87BE-67443E8EF086}">
      <p15:sldGuideLst xmlns:p15="http://schemas.microsoft.com/office/powerpoint/2012/main">
        <p15:guide id="1" pos="3600" userDrawn="1">
          <p15:clr>
            <a:srgbClr val="FBAE40"/>
          </p15:clr>
        </p15:guide>
        <p15:guide id="2" pos="1920">
          <p15:clr>
            <a:srgbClr val="FBAE40"/>
          </p15:clr>
        </p15:guide>
        <p15:guide id="3" pos="3840">
          <p15:clr>
            <a:srgbClr val="FBAE40"/>
          </p15:clr>
        </p15:guide>
        <p15:guide id="4" orient="horz" pos="10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highlight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0" y="1371600"/>
            <a:ext cx="5257800" cy="4362450"/>
          </a:xfrm>
        </p:spPr>
        <p:txBody>
          <a:bodyPr>
            <a:normAutofit/>
          </a:bodyPr>
          <a:lstStyle>
            <a:lvl1pPr marL="0" indent="0" algn="l">
              <a:buFont typeface="Arial" panose="020B0604020202020204" pitchFamily="34" charset="0"/>
              <a:buNone/>
              <a:defRPr sz="1800"/>
            </a:lvl1pPr>
          </a:lstStyle>
          <a:p>
            <a:pPr lvl="0"/>
            <a:r>
              <a:rPr lang="en-US" dirty="0"/>
              <a:t>Text</a:t>
            </a:r>
          </a:p>
        </p:txBody>
      </p:sp>
      <p:sp>
        <p:nvSpPr>
          <p:cNvPr id="18" name="Text Placeholder 4">
            <a:extLst>
              <a:ext uri="{FF2B5EF4-FFF2-40B4-BE49-F238E27FC236}">
                <a16:creationId xmlns:a16="http://schemas.microsoft.com/office/drawing/2014/main" id="{4B4F2391-70BD-4589-89A5-D75185E07E96}"/>
              </a:ext>
            </a:extLst>
          </p:cNvPr>
          <p:cNvSpPr>
            <a:spLocks noGrp="1"/>
          </p:cNvSpPr>
          <p:nvPr>
            <p:ph type="body" sz="quarter" idx="12" hasCustomPrompt="1"/>
          </p:nvPr>
        </p:nvSpPr>
        <p:spPr>
          <a:xfrm>
            <a:off x="3429000" y="5835335"/>
            <a:ext cx="5257800" cy="417420"/>
          </a:xfrm>
        </p:spPr>
        <p:txBody>
          <a:bodyPr anchor="b">
            <a:normAutofit/>
          </a:bodyPr>
          <a:lstStyle>
            <a:lvl1pPr>
              <a:defRPr sz="800"/>
            </a:lvl1pPr>
          </a:lstStyle>
          <a:p>
            <a:pPr lvl="0"/>
            <a:r>
              <a:rPr lang="en-US" dirty="0"/>
              <a:t>Footer: Lorem ipsum dolore set </a:t>
            </a:r>
            <a:r>
              <a:rPr lang="en-US" dirty="0" err="1"/>
              <a:t>amet</a:t>
            </a:r>
            <a:r>
              <a:rPr lang="en-US" dirty="0"/>
              <a:t>. </a:t>
            </a:r>
          </a:p>
        </p:txBody>
      </p:sp>
      <p:sp>
        <p:nvSpPr>
          <p:cNvPr id="4" name="Rectangle 3">
            <a:extLst>
              <a:ext uri="{FF2B5EF4-FFF2-40B4-BE49-F238E27FC236}">
                <a16:creationId xmlns:a16="http://schemas.microsoft.com/office/drawing/2014/main" id="{2C83A971-DC6F-49DC-8F2E-425B9B22836E}"/>
              </a:ext>
            </a:extLst>
          </p:cNvPr>
          <p:cNvSpPr/>
          <p:nvPr userDrawn="1"/>
        </p:nvSpPr>
        <p:spPr>
          <a:xfrm>
            <a:off x="0" y="931069"/>
            <a:ext cx="3048000" cy="5469731"/>
          </a:xfrm>
          <a:prstGeom prst="rect">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2516A436-60B0-4338-9BEF-01E2C808B917}"/>
              </a:ext>
            </a:extLst>
          </p:cNvPr>
          <p:cNvCxnSpPr>
            <a:cxnSpLocks/>
          </p:cNvCxnSpPr>
          <p:nvPr userDrawn="1"/>
        </p:nvCxnSpPr>
        <p:spPr>
          <a:xfrm>
            <a:off x="-87464" y="6395768"/>
            <a:ext cx="32428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7E2CD0-18BE-4D8B-AEAA-F71B6FED7E23}"/>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F3857CBD-5068-4168-B668-FC05E84785EF}"/>
              </a:ext>
            </a:extLst>
          </p:cNvPr>
          <p:cNvSpPr>
            <a:spLocks noGrp="1"/>
          </p:cNvSpPr>
          <p:nvPr userDrawn="1">
            <p:ph type="title"/>
          </p:nvPr>
        </p:nvSpPr>
        <p:spPr>
          <a:xfrm>
            <a:off x="457200" y="1"/>
            <a:ext cx="8229600" cy="914399"/>
          </a:xfrm>
          <a:prstGeom prst="rect">
            <a:avLst/>
          </a:prstGeom>
        </p:spPr>
        <p:txBody>
          <a:bodyPr vert="horz" lIns="91440" tIns="45720" rIns="91440" bIns="45720" rtlCol="0" anchor="ctr">
            <a:normAutofit/>
          </a:bodyPr>
          <a:lstStyle/>
          <a:p>
            <a:r>
              <a:rPr lang="en-US" dirty="0"/>
              <a:t>Headline 24-pt title </a:t>
            </a:r>
          </a:p>
        </p:txBody>
      </p:sp>
    </p:spTree>
    <p:extLst>
      <p:ext uri="{BB962C8B-B14F-4D97-AF65-F5344CB8AC3E}">
        <p14:creationId xmlns:p14="http://schemas.microsoft.com/office/powerpoint/2010/main" val="3626375480"/>
      </p:ext>
    </p:extLst>
  </p:cSld>
  <p:clrMapOvr>
    <a:masterClrMapping/>
  </p:clrMapOvr>
  <p:extLst mod="1">
    <p:ext uri="{DCECCB84-F9BA-43D5-87BE-67443E8EF086}">
      <p15:sldGuideLst xmlns:p15="http://schemas.microsoft.com/office/powerpoint/2012/main">
        <p15:guide id="1" pos="3600">
          <p15:clr>
            <a:srgbClr val="FBAE40"/>
          </p15:clr>
        </p15:guide>
        <p15:guide id="2" pos="1920">
          <p15:clr>
            <a:srgbClr val="FBAE40"/>
          </p15:clr>
        </p15:guide>
        <p15:guide id="3" pos="3840">
          <p15:clr>
            <a:srgbClr val="FBAE40"/>
          </p15:clr>
        </p15:guide>
        <p15:guide id="4" orient="horz" pos="1008">
          <p15:clr>
            <a:srgbClr val="FBAE40"/>
          </p15:clr>
        </p15:guide>
        <p15:guide id="5"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23F0D-8E57-46E2-954C-BA9379A1CF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222" b="34962"/>
          <a:stretch/>
        </p:blipFill>
        <p:spPr>
          <a:xfrm>
            <a:off x="0" y="1378258"/>
            <a:ext cx="9144000" cy="2976436"/>
          </a:xfrm>
          <a:prstGeom prst="rect">
            <a:avLst/>
          </a:prstGeom>
        </p:spPr>
      </p:pic>
      <p:sp>
        <p:nvSpPr>
          <p:cNvPr id="5" name="Title Placeholder 1">
            <a:extLst>
              <a:ext uri="{FF2B5EF4-FFF2-40B4-BE49-F238E27FC236}">
                <a16:creationId xmlns:a16="http://schemas.microsoft.com/office/drawing/2014/main" id="{31918F2A-9E1D-4FB8-B9CB-ED04996FF4D4}"/>
              </a:ext>
            </a:extLst>
          </p:cNvPr>
          <p:cNvSpPr>
            <a:spLocks noGrp="1"/>
          </p:cNvSpPr>
          <p:nvPr>
            <p:ph type="title" hasCustomPrompt="1"/>
          </p:nvPr>
        </p:nvSpPr>
        <p:spPr>
          <a:xfrm>
            <a:off x="2228045" y="4359348"/>
            <a:ext cx="6458754" cy="1127051"/>
          </a:xfrm>
          <a:prstGeom prst="rect">
            <a:avLst/>
          </a:prstGeom>
        </p:spPr>
        <p:txBody>
          <a:bodyPr vert="horz" lIns="91440" tIns="45720" rIns="91440" bIns="45720" rtlCol="0" anchor="ctr">
            <a:normAutofit/>
          </a:bodyPr>
          <a:lstStyle>
            <a:lvl1pPr>
              <a:defRPr sz="2400">
                <a:solidFill>
                  <a:srgbClr val="7967AE"/>
                </a:solidFill>
                <a:latin typeface="Taub Sans" pitchFamily="2" charset="0"/>
                <a:ea typeface="Taub Sans" pitchFamily="2" charset="0"/>
              </a:defRPr>
            </a:lvl1pPr>
          </a:lstStyle>
          <a:p>
            <a:r>
              <a:rPr lang="en-US" dirty="0"/>
              <a:t>Change icon and image </a:t>
            </a:r>
          </a:p>
        </p:txBody>
      </p:sp>
      <p:cxnSp>
        <p:nvCxnSpPr>
          <p:cNvPr id="6" name="Straight Connector 5">
            <a:extLst>
              <a:ext uri="{FF2B5EF4-FFF2-40B4-BE49-F238E27FC236}">
                <a16:creationId xmlns:a16="http://schemas.microsoft.com/office/drawing/2014/main" id="{A7DD81A3-8AE6-4CB4-8347-5EF0B2F26B16}"/>
              </a:ext>
            </a:extLst>
          </p:cNvPr>
          <p:cNvCxnSpPr>
            <a:cxnSpLocks/>
          </p:cNvCxnSpPr>
          <p:nvPr userDrawn="1"/>
        </p:nvCxnSpPr>
        <p:spPr>
          <a:xfrm>
            <a:off x="0" y="435307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0A6E8C-D546-4195-A243-1915DD9C77CB}"/>
              </a:ext>
            </a:extLst>
          </p:cNvPr>
          <p:cNvCxnSpPr>
            <a:cxnSpLocks/>
          </p:cNvCxnSpPr>
          <p:nvPr userDrawn="1"/>
        </p:nvCxnSpPr>
        <p:spPr>
          <a:xfrm flipV="1">
            <a:off x="906599" y="-6531"/>
            <a:ext cx="0" cy="648570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63D54-21B6-43C6-B868-2CCAF81FED1E}"/>
              </a:ext>
            </a:extLst>
          </p:cNvPr>
          <p:cNvCxnSpPr>
            <a:cxnSpLocks/>
          </p:cNvCxnSpPr>
          <p:nvPr userDrawn="1"/>
        </p:nvCxnSpPr>
        <p:spPr>
          <a:xfrm>
            <a:off x="0" y="137160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480121"/>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01683AE-56A0-4027-AAE2-85FAEEC0F3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599" y="4359348"/>
            <a:ext cx="1075069" cy="1121309"/>
          </a:xfrm>
          <a:prstGeom prst="rect">
            <a:avLst/>
          </a:prstGeom>
        </p:spPr>
      </p:pic>
    </p:spTree>
    <p:extLst>
      <p:ext uri="{BB962C8B-B14F-4D97-AF65-F5344CB8AC3E}">
        <p14:creationId xmlns:p14="http://schemas.microsoft.com/office/powerpoint/2010/main" val="189562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3A96D2-AEE9-4AFD-9C8C-910538C163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71" b="26723"/>
          <a:stretch/>
        </p:blipFill>
        <p:spPr>
          <a:xfrm>
            <a:off x="0" y="1371600"/>
            <a:ext cx="9144000" cy="2975193"/>
          </a:xfrm>
          <a:prstGeom prst="rect">
            <a:avLst/>
          </a:prstGeom>
        </p:spPr>
      </p:pic>
      <p:sp>
        <p:nvSpPr>
          <p:cNvPr id="5" name="Title Placeholder 1">
            <a:extLst>
              <a:ext uri="{FF2B5EF4-FFF2-40B4-BE49-F238E27FC236}">
                <a16:creationId xmlns:a16="http://schemas.microsoft.com/office/drawing/2014/main" id="{31918F2A-9E1D-4FB8-B9CB-ED04996FF4D4}"/>
              </a:ext>
            </a:extLst>
          </p:cNvPr>
          <p:cNvSpPr>
            <a:spLocks noGrp="1"/>
          </p:cNvSpPr>
          <p:nvPr>
            <p:ph type="title" hasCustomPrompt="1"/>
          </p:nvPr>
        </p:nvSpPr>
        <p:spPr>
          <a:xfrm>
            <a:off x="2228045" y="4359348"/>
            <a:ext cx="6458754" cy="1127051"/>
          </a:xfrm>
          <a:prstGeom prst="rect">
            <a:avLst/>
          </a:prstGeom>
        </p:spPr>
        <p:txBody>
          <a:bodyPr vert="horz" lIns="91440" tIns="45720" rIns="91440" bIns="45720" rtlCol="0" anchor="ctr">
            <a:normAutofit/>
          </a:bodyPr>
          <a:lstStyle>
            <a:lvl1pPr>
              <a:defRPr sz="2400">
                <a:solidFill>
                  <a:srgbClr val="7967AE"/>
                </a:solidFill>
                <a:latin typeface="Taub Sans" pitchFamily="2" charset="0"/>
                <a:ea typeface="Taub Sans" pitchFamily="2" charset="0"/>
              </a:defRPr>
            </a:lvl1pPr>
          </a:lstStyle>
          <a:p>
            <a:r>
              <a:rPr lang="en-US" dirty="0"/>
              <a:t>Change icon and image </a:t>
            </a:r>
          </a:p>
        </p:txBody>
      </p:sp>
      <p:cxnSp>
        <p:nvCxnSpPr>
          <p:cNvPr id="6" name="Straight Connector 5">
            <a:extLst>
              <a:ext uri="{FF2B5EF4-FFF2-40B4-BE49-F238E27FC236}">
                <a16:creationId xmlns:a16="http://schemas.microsoft.com/office/drawing/2014/main" id="{A7DD81A3-8AE6-4CB4-8347-5EF0B2F26B16}"/>
              </a:ext>
            </a:extLst>
          </p:cNvPr>
          <p:cNvCxnSpPr>
            <a:cxnSpLocks/>
          </p:cNvCxnSpPr>
          <p:nvPr userDrawn="1"/>
        </p:nvCxnSpPr>
        <p:spPr>
          <a:xfrm>
            <a:off x="0" y="435307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0A6E8C-D546-4195-A243-1915DD9C77CB}"/>
              </a:ext>
            </a:extLst>
          </p:cNvPr>
          <p:cNvCxnSpPr>
            <a:cxnSpLocks/>
          </p:cNvCxnSpPr>
          <p:nvPr userDrawn="1"/>
        </p:nvCxnSpPr>
        <p:spPr>
          <a:xfrm flipV="1">
            <a:off x="906599" y="-6531"/>
            <a:ext cx="0" cy="648570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63D54-21B6-43C6-B868-2CCAF81FED1E}"/>
              </a:ext>
            </a:extLst>
          </p:cNvPr>
          <p:cNvCxnSpPr>
            <a:cxnSpLocks/>
          </p:cNvCxnSpPr>
          <p:nvPr userDrawn="1"/>
        </p:nvCxnSpPr>
        <p:spPr>
          <a:xfrm>
            <a:off x="0" y="137160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480121"/>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01683AE-56A0-4027-AAE2-85FAEEC0F3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599" y="4359348"/>
            <a:ext cx="1075069" cy="1121309"/>
          </a:xfrm>
          <a:prstGeom prst="rect">
            <a:avLst/>
          </a:prstGeom>
        </p:spPr>
      </p:pic>
    </p:spTree>
    <p:extLst>
      <p:ext uri="{BB962C8B-B14F-4D97-AF65-F5344CB8AC3E}">
        <p14:creationId xmlns:p14="http://schemas.microsoft.com/office/powerpoint/2010/main" val="859313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0DDF4D-063D-4D84-9E37-695A03C682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11" b="18384"/>
          <a:stretch/>
        </p:blipFill>
        <p:spPr>
          <a:xfrm>
            <a:off x="0" y="1371600"/>
            <a:ext cx="9144000" cy="2981470"/>
          </a:xfrm>
          <a:prstGeom prst="rect">
            <a:avLst/>
          </a:prstGeom>
        </p:spPr>
      </p:pic>
      <p:sp>
        <p:nvSpPr>
          <p:cNvPr id="5" name="Title Placeholder 1">
            <a:extLst>
              <a:ext uri="{FF2B5EF4-FFF2-40B4-BE49-F238E27FC236}">
                <a16:creationId xmlns:a16="http://schemas.microsoft.com/office/drawing/2014/main" id="{31918F2A-9E1D-4FB8-B9CB-ED04996FF4D4}"/>
              </a:ext>
            </a:extLst>
          </p:cNvPr>
          <p:cNvSpPr>
            <a:spLocks noGrp="1"/>
          </p:cNvSpPr>
          <p:nvPr>
            <p:ph type="title" hasCustomPrompt="1"/>
          </p:nvPr>
        </p:nvSpPr>
        <p:spPr>
          <a:xfrm>
            <a:off x="2228045" y="4359348"/>
            <a:ext cx="6458754" cy="1127051"/>
          </a:xfrm>
          <a:prstGeom prst="rect">
            <a:avLst/>
          </a:prstGeom>
        </p:spPr>
        <p:txBody>
          <a:bodyPr vert="horz" lIns="91440" tIns="45720" rIns="91440" bIns="45720" rtlCol="0" anchor="ctr">
            <a:normAutofit/>
          </a:bodyPr>
          <a:lstStyle>
            <a:lvl1pPr>
              <a:defRPr sz="2400">
                <a:solidFill>
                  <a:srgbClr val="7967AE"/>
                </a:solidFill>
                <a:latin typeface="Taub Sans" pitchFamily="2" charset="0"/>
                <a:ea typeface="Taub Sans" pitchFamily="2" charset="0"/>
              </a:defRPr>
            </a:lvl1pPr>
          </a:lstStyle>
          <a:p>
            <a:r>
              <a:rPr lang="en-US" dirty="0"/>
              <a:t>Change icon and image </a:t>
            </a:r>
          </a:p>
        </p:txBody>
      </p:sp>
      <p:cxnSp>
        <p:nvCxnSpPr>
          <p:cNvPr id="6" name="Straight Connector 5">
            <a:extLst>
              <a:ext uri="{FF2B5EF4-FFF2-40B4-BE49-F238E27FC236}">
                <a16:creationId xmlns:a16="http://schemas.microsoft.com/office/drawing/2014/main" id="{A7DD81A3-8AE6-4CB4-8347-5EF0B2F26B16}"/>
              </a:ext>
            </a:extLst>
          </p:cNvPr>
          <p:cNvCxnSpPr>
            <a:cxnSpLocks/>
          </p:cNvCxnSpPr>
          <p:nvPr userDrawn="1"/>
        </p:nvCxnSpPr>
        <p:spPr>
          <a:xfrm>
            <a:off x="0" y="435307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0A6E8C-D546-4195-A243-1915DD9C77CB}"/>
              </a:ext>
            </a:extLst>
          </p:cNvPr>
          <p:cNvCxnSpPr>
            <a:cxnSpLocks/>
          </p:cNvCxnSpPr>
          <p:nvPr userDrawn="1"/>
        </p:nvCxnSpPr>
        <p:spPr>
          <a:xfrm flipV="1">
            <a:off x="906599" y="-6531"/>
            <a:ext cx="0" cy="648570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63D54-21B6-43C6-B868-2CCAF81FED1E}"/>
              </a:ext>
            </a:extLst>
          </p:cNvPr>
          <p:cNvCxnSpPr>
            <a:cxnSpLocks/>
          </p:cNvCxnSpPr>
          <p:nvPr userDrawn="1"/>
        </p:nvCxnSpPr>
        <p:spPr>
          <a:xfrm>
            <a:off x="0" y="137160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480121"/>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01683AE-56A0-4027-AAE2-85FAEEC0F3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599" y="4359348"/>
            <a:ext cx="1075069" cy="1121309"/>
          </a:xfrm>
          <a:prstGeom prst="rect">
            <a:avLst/>
          </a:prstGeom>
        </p:spPr>
      </p:pic>
    </p:spTree>
    <p:extLst>
      <p:ext uri="{BB962C8B-B14F-4D97-AF65-F5344CB8AC3E}">
        <p14:creationId xmlns:p14="http://schemas.microsoft.com/office/powerpoint/2010/main" val="89320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
            <a:ext cx="8229600" cy="914399"/>
          </a:xfrm>
          <a:prstGeom prst="rect">
            <a:avLst/>
          </a:prstGeom>
        </p:spPr>
        <p:txBody>
          <a:bodyPr vert="horz" lIns="91440" tIns="45720" rIns="91440" bIns="45720" rtlCol="0" anchor="ctr">
            <a:normAutofit/>
          </a:bodyPr>
          <a:lstStyle/>
          <a:p>
            <a:r>
              <a:rPr lang="en-US" dirty="0"/>
              <a:t>Headline 24-pt title </a:t>
            </a:r>
          </a:p>
        </p:txBody>
      </p:sp>
      <p:sp>
        <p:nvSpPr>
          <p:cNvPr id="3" name="Text Placeholder 2"/>
          <p:cNvSpPr>
            <a:spLocks noGrp="1"/>
          </p:cNvSpPr>
          <p:nvPr>
            <p:ph type="body" idx="1"/>
          </p:nvPr>
        </p:nvSpPr>
        <p:spPr>
          <a:xfrm>
            <a:off x="476250" y="1371600"/>
            <a:ext cx="8229600" cy="45531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D86766BB-FD54-42E6-9286-B0D2A25FD3D7}"/>
              </a:ext>
            </a:extLst>
          </p:cNvPr>
          <p:cNvSpPr/>
          <p:nvPr userDrawn="1"/>
        </p:nvSpPr>
        <p:spPr>
          <a:xfrm>
            <a:off x="0" y="6400800"/>
            <a:ext cx="9144000" cy="457200"/>
          </a:xfrm>
          <a:prstGeom prst="rect">
            <a:avLst/>
          </a:prstGeom>
          <a:solidFill>
            <a:srgbClr val="7967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pic>
        <p:nvPicPr>
          <p:cNvPr id="8" name="Picture 7">
            <a:extLst>
              <a:ext uri="{FF2B5EF4-FFF2-40B4-BE49-F238E27FC236}">
                <a16:creationId xmlns:a16="http://schemas.microsoft.com/office/drawing/2014/main" id="{4C22BAE3-6B1C-4144-AD8C-3360CF4B93FE}"/>
              </a:ext>
            </a:extLst>
          </p:cNvPr>
          <p:cNvPicPr>
            <a:picLocks noChangeAspect="1"/>
          </p:cNvPicPr>
          <p:nvPr userDrawn="1"/>
        </p:nvPicPr>
        <p:blipFill>
          <a:blip r:embed="rId8"/>
          <a:stretch>
            <a:fillRect/>
          </a:stretch>
        </p:blipFill>
        <p:spPr>
          <a:xfrm>
            <a:off x="8171580" y="6507734"/>
            <a:ext cx="515220" cy="243333"/>
          </a:xfrm>
          <a:prstGeom prst="rect">
            <a:avLst/>
          </a:prstGeom>
        </p:spPr>
      </p:pic>
      <p:sp>
        <p:nvSpPr>
          <p:cNvPr id="9" name="TextBox 8">
            <a:extLst>
              <a:ext uri="{FF2B5EF4-FFF2-40B4-BE49-F238E27FC236}">
                <a16:creationId xmlns:a16="http://schemas.microsoft.com/office/drawing/2014/main" id="{7B5BB761-E777-453A-B410-A5AA6E043D81}"/>
              </a:ext>
            </a:extLst>
          </p:cNvPr>
          <p:cNvSpPr txBox="1"/>
          <p:nvPr userDrawn="1"/>
        </p:nvSpPr>
        <p:spPr>
          <a:xfrm>
            <a:off x="390525" y="6521679"/>
            <a:ext cx="6172200" cy="215444"/>
          </a:xfrm>
          <a:prstGeom prst="rect">
            <a:avLst/>
          </a:prstGeom>
          <a:noFill/>
        </p:spPr>
        <p:txBody>
          <a:bodyPr wrap="square" lIns="0" rIns="0" rtlCol="0" anchor="ctr">
            <a:spAutoFit/>
          </a:bodyPr>
          <a:lstStyle/>
          <a:p>
            <a:pPr algn="l"/>
            <a:fld id="{0B59281B-3184-4DC3-A1FF-9AD6FBE57FE4}" type="slidenum">
              <a:rPr lang="en-US" sz="800" b="0" smtClean="0">
                <a:solidFill>
                  <a:schemeClr val="bg1"/>
                </a:solidFill>
                <a:latin typeface="Taub Sans" pitchFamily="2" charset="0"/>
                <a:ea typeface="Taub Sans" pitchFamily="2" charset="0"/>
                <a:cs typeface="Arial" panose="020B0604020202020204" pitchFamily="34" charset="0"/>
              </a:rPr>
              <a:pPr algn="l"/>
              <a:t>‹#›</a:t>
            </a:fld>
            <a:r>
              <a:rPr lang="en-US" sz="800" b="0" dirty="0">
                <a:solidFill>
                  <a:schemeClr val="bg1"/>
                </a:solidFill>
                <a:latin typeface="Taub Sans" pitchFamily="2" charset="0"/>
                <a:ea typeface="Taub Sans" pitchFamily="2" charset="0"/>
                <a:cs typeface="Arial" panose="020B0604020202020204" pitchFamily="34" charset="0"/>
              </a:rPr>
              <a:t>       Copyright © 2020   ADP, LLC. Proprietary and Confidential.</a:t>
            </a:r>
            <a:endParaRPr lang="en-US" sz="800" b="1" dirty="0">
              <a:solidFill>
                <a:schemeClr val="bg1"/>
              </a:solidFill>
              <a:latin typeface="Taub Sans" pitchFamily="2" charset="0"/>
              <a:ea typeface="Taub Sans" pitchFamily="2" charset="0"/>
              <a:cs typeface="Arial" panose="020B0604020202020204" pitchFamily="34" charset="0"/>
            </a:endParaRPr>
          </a:p>
        </p:txBody>
      </p:sp>
      <p:cxnSp>
        <p:nvCxnSpPr>
          <p:cNvPr id="15" name="Straight Connector 14">
            <a:extLst>
              <a:ext uri="{FF2B5EF4-FFF2-40B4-BE49-F238E27FC236}">
                <a16:creationId xmlns:a16="http://schemas.microsoft.com/office/drawing/2014/main" id="{3447EEA7-05D9-4804-A5A6-06F755776B05}"/>
              </a:ext>
            </a:extLst>
          </p:cNvPr>
          <p:cNvCxnSpPr>
            <a:cxnSpLocks/>
          </p:cNvCxnSpPr>
          <p:nvPr userDrawn="1"/>
        </p:nvCxnSpPr>
        <p:spPr>
          <a:xfrm flipV="1">
            <a:off x="396237" y="-6531"/>
            <a:ext cx="0" cy="648570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902215"/>
      </p:ext>
    </p:extLst>
  </p:cSld>
  <p:clrMap bg1="lt1" tx1="dk1" bg2="lt2" tx2="dk2" accent1="accent1" accent2="accent2" accent3="accent3" accent4="accent4" accent5="accent5" accent6="accent6" hlink="hlink" folHlink="folHlink"/>
  <p:sldLayoutIdLst>
    <p:sldLayoutId id="2147483667" r:id="rId1"/>
    <p:sldLayoutId id="2147483674" r:id="rId2"/>
    <p:sldLayoutId id="2147483666"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2400" kern="1200">
          <a:solidFill>
            <a:srgbClr val="7967AE"/>
          </a:solidFill>
          <a:latin typeface="Taub Sans" pitchFamily="2" charset="0"/>
          <a:ea typeface="Taub Sans"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1200"/>
        </a:spcBef>
        <a:buClr>
          <a:srgbClr val="54565A"/>
        </a:buClr>
        <a:buFontTx/>
        <a:buChar char="—"/>
        <a:defRPr sz="1200" kern="1200">
          <a:solidFill>
            <a:schemeClr val="tx1"/>
          </a:solidFill>
          <a:latin typeface="Taub Sans" pitchFamily="2" charset="0"/>
          <a:ea typeface="Taub Sans"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userDrawn="1">
          <p15:clr>
            <a:srgbClr val="F26B43"/>
          </p15:clr>
        </p15:guide>
        <p15:guide id="2" pos="5472" userDrawn="1">
          <p15:clr>
            <a:srgbClr val="F26B43"/>
          </p15:clr>
        </p15:guide>
        <p15:guide id="3" pos="2880" userDrawn="1">
          <p15:clr>
            <a:srgbClr val="F26B43"/>
          </p15:clr>
        </p15:guide>
        <p15:guide id="4" pos="360" userDrawn="1">
          <p15:clr>
            <a:srgbClr val="F26B43"/>
          </p15:clr>
        </p15:guide>
        <p15:guide id="5" orient="horz" pos="864" userDrawn="1">
          <p15:clr>
            <a:srgbClr val="F26B43"/>
          </p15:clr>
        </p15:guide>
        <p15:guide id="6" orient="horz" pos="3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6766BB-FD54-42E6-9286-B0D2A25FD3D7}"/>
              </a:ext>
            </a:extLst>
          </p:cNvPr>
          <p:cNvSpPr/>
          <p:nvPr userDrawn="1"/>
        </p:nvSpPr>
        <p:spPr>
          <a:xfrm>
            <a:off x="0" y="6400800"/>
            <a:ext cx="9144000" cy="457200"/>
          </a:xfrm>
          <a:prstGeom prst="rect">
            <a:avLst/>
          </a:prstGeom>
          <a:solidFill>
            <a:srgbClr val="7967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pic>
        <p:nvPicPr>
          <p:cNvPr id="8" name="Picture 7">
            <a:extLst>
              <a:ext uri="{FF2B5EF4-FFF2-40B4-BE49-F238E27FC236}">
                <a16:creationId xmlns:a16="http://schemas.microsoft.com/office/drawing/2014/main" id="{4C22BAE3-6B1C-4144-AD8C-3360CF4B93FE}"/>
              </a:ext>
            </a:extLst>
          </p:cNvPr>
          <p:cNvPicPr>
            <a:picLocks noChangeAspect="1"/>
          </p:cNvPicPr>
          <p:nvPr userDrawn="1"/>
        </p:nvPicPr>
        <p:blipFill>
          <a:blip r:embed="rId9"/>
          <a:stretch>
            <a:fillRect/>
          </a:stretch>
        </p:blipFill>
        <p:spPr>
          <a:xfrm>
            <a:off x="8171580" y="6507734"/>
            <a:ext cx="515220" cy="243333"/>
          </a:xfrm>
          <a:prstGeom prst="rect">
            <a:avLst/>
          </a:prstGeom>
        </p:spPr>
      </p:pic>
      <p:sp>
        <p:nvSpPr>
          <p:cNvPr id="9" name="TextBox 8">
            <a:extLst>
              <a:ext uri="{FF2B5EF4-FFF2-40B4-BE49-F238E27FC236}">
                <a16:creationId xmlns:a16="http://schemas.microsoft.com/office/drawing/2014/main" id="{7B5BB761-E777-453A-B410-A5AA6E043D81}"/>
              </a:ext>
            </a:extLst>
          </p:cNvPr>
          <p:cNvSpPr txBox="1"/>
          <p:nvPr userDrawn="1"/>
        </p:nvSpPr>
        <p:spPr>
          <a:xfrm>
            <a:off x="390525" y="6521679"/>
            <a:ext cx="6172200" cy="215444"/>
          </a:xfrm>
          <a:prstGeom prst="rect">
            <a:avLst/>
          </a:prstGeom>
          <a:noFill/>
        </p:spPr>
        <p:txBody>
          <a:bodyPr wrap="square" lIns="0" rIns="0" rtlCol="0" anchor="ctr">
            <a:spAutoFit/>
          </a:bodyPr>
          <a:lstStyle/>
          <a:p>
            <a:pPr algn="l"/>
            <a:fld id="{0B59281B-3184-4DC3-A1FF-9AD6FBE57FE4}" type="slidenum">
              <a:rPr lang="en-US" sz="800" b="0" smtClean="0">
                <a:solidFill>
                  <a:schemeClr val="bg1"/>
                </a:solidFill>
                <a:latin typeface="Taub Sans" pitchFamily="2" charset="0"/>
                <a:ea typeface="Taub Sans" pitchFamily="2" charset="0"/>
                <a:cs typeface="Arial" panose="020B0604020202020204" pitchFamily="34" charset="0"/>
              </a:rPr>
              <a:pPr algn="l"/>
              <a:t>‹#›</a:t>
            </a:fld>
            <a:r>
              <a:rPr lang="en-US" sz="800" b="0" dirty="0">
                <a:solidFill>
                  <a:schemeClr val="bg1"/>
                </a:solidFill>
                <a:latin typeface="Taub Sans" pitchFamily="2" charset="0"/>
                <a:ea typeface="Taub Sans" pitchFamily="2" charset="0"/>
                <a:cs typeface="Arial" panose="020B0604020202020204" pitchFamily="34" charset="0"/>
              </a:rPr>
              <a:t>       Copyright © 2020   ADP, LLC. Proprietary and Confidential.</a:t>
            </a:r>
            <a:endParaRPr lang="en-US" sz="800" b="1" dirty="0">
              <a:solidFill>
                <a:schemeClr val="bg1"/>
              </a:solidFill>
              <a:latin typeface="Taub Sans" pitchFamily="2" charset="0"/>
              <a:ea typeface="Taub Sans" pitchFamily="2" charset="0"/>
              <a:cs typeface="Arial" panose="020B0604020202020204" pitchFamily="34" charset="0"/>
            </a:endParaRPr>
          </a:p>
        </p:txBody>
      </p:sp>
    </p:spTree>
    <p:extLst>
      <p:ext uri="{BB962C8B-B14F-4D97-AF65-F5344CB8AC3E}">
        <p14:creationId xmlns:p14="http://schemas.microsoft.com/office/powerpoint/2010/main" val="1154051125"/>
      </p:ext>
    </p:extLst>
  </p:cSld>
  <p:clrMap bg1="lt1" tx1="dk1" bg2="lt2" tx2="dk2" accent1="accent1" accent2="accent2" accent3="accent3" accent4="accent4" accent5="accent5" accent6="accent6" hlink="hlink" folHlink="folHlink"/>
  <p:sldLayoutIdLst>
    <p:sldLayoutId id="2147483682" r:id="rId1"/>
    <p:sldLayoutId id="2147483693" r:id="rId2"/>
    <p:sldLayoutId id="2147483691" r:id="rId3"/>
    <p:sldLayoutId id="2147483692" r:id="rId4"/>
    <p:sldLayoutId id="2147483685" r:id="rId5"/>
    <p:sldLayoutId id="2147483687" r:id="rId6"/>
    <p:sldLayoutId id="2147483688" r:id="rId7"/>
  </p:sldLayoutIdLst>
  <p:txStyles>
    <p:titleStyle>
      <a:lvl1pPr algn="l" defTabSz="914400" rtl="0" eaLnBrk="1" latinLnBrk="0" hangingPunct="1">
        <a:lnSpc>
          <a:spcPct val="90000"/>
        </a:lnSpc>
        <a:spcBef>
          <a:spcPct val="0"/>
        </a:spcBef>
        <a:buNone/>
        <a:defRPr sz="2400" kern="1200">
          <a:solidFill>
            <a:srgbClr val="111C4E"/>
          </a:solidFill>
          <a:latin typeface="TaubSans-Regular"/>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1200"/>
        </a:spcBef>
        <a:buClr>
          <a:srgbClr val="54565A"/>
        </a:buClr>
        <a:buFontTx/>
        <a:buChar char="—"/>
        <a:defRPr sz="1200" kern="1200">
          <a:solidFill>
            <a:schemeClr val="tx1"/>
          </a:solidFill>
          <a:latin typeface="Taub Sans" pitchFamily="2" charset="0"/>
          <a:ea typeface="Taub Sans"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4" pos="360">
          <p15:clr>
            <a:srgbClr val="F26B43"/>
          </p15:clr>
        </p15:guide>
        <p15:guide id="5" orient="horz" pos="864">
          <p15:clr>
            <a:srgbClr val="F26B43"/>
          </p15:clr>
        </p15:guide>
        <p15:guide id="6" orient="horz" pos="3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35725C9-03C8-42C6-8DC2-5044DD2DCD3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103"/>
          <a:stretch/>
        </p:blipFill>
        <p:spPr>
          <a:xfrm>
            <a:off x="0" y="948794"/>
            <a:ext cx="3284006" cy="4681738"/>
          </a:xfrm>
          <a:prstGeom prst="rect">
            <a:avLst/>
          </a:prstGeom>
        </p:spPr>
      </p:pic>
      <p:pic>
        <p:nvPicPr>
          <p:cNvPr id="18" name="Picture 17">
            <a:extLst>
              <a:ext uri="{FF2B5EF4-FFF2-40B4-BE49-F238E27FC236}">
                <a16:creationId xmlns:a16="http://schemas.microsoft.com/office/drawing/2014/main" id="{3B9257CF-06F3-4FEB-92A7-ED11C1FD680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46274" y="6026632"/>
            <a:ext cx="940526" cy="670260"/>
          </a:xfrm>
          <a:prstGeom prst="rect">
            <a:avLst/>
          </a:prstGeom>
        </p:spPr>
      </p:pic>
      <p:cxnSp>
        <p:nvCxnSpPr>
          <p:cNvPr id="13" name="Straight Connector 12">
            <a:extLst>
              <a:ext uri="{FF2B5EF4-FFF2-40B4-BE49-F238E27FC236}">
                <a16:creationId xmlns:a16="http://schemas.microsoft.com/office/drawing/2014/main" id="{33E5C693-D2E6-4B6B-BBC5-08B5A6A44D6E}"/>
              </a:ext>
            </a:extLst>
          </p:cNvPr>
          <p:cNvCxnSpPr>
            <a:cxnSpLocks/>
          </p:cNvCxnSpPr>
          <p:nvPr userDrawn="1"/>
        </p:nvCxnSpPr>
        <p:spPr>
          <a:xfrm>
            <a:off x="0" y="2059577"/>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7AB264-333D-4F60-9464-FC10C39AF715}"/>
              </a:ext>
            </a:extLst>
          </p:cNvPr>
          <p:cNvCxnSpPr>
            <a:cxnSpLocks/>
          </p:cNvCxnSpPr>
          <p:nvPr userDrawn="1"/>
        </p:nvCxnSpPr>
        <p:spPr>
          <a:xfrm>
            <a:off x="0" y="4804954"/>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B76B5-9020-431B-AD7F-E0EA9E627EB6}"/>
              </a:ext>
            </a:extLst>
          </p:cNvPr>
          <p:cNvCxnSpPr>
            <a:cxnSpLocks/>
          </p:cNvCxnSpPr>
          <p:nvPr userDrawn="1"/>
        </p:nvCxnSpPr>
        <p:spPr>
          <a:xfrm>
            <a:off x="0" y="1371600"/>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64C434-25B4-4421-BDBF-CC21F88B750C}"/>
              </a:ext>
            </a:extLst>
          </p:cNvPr>
          <p:cNvCxnSpPr>
            <a:cxnSpLocks/>
          </p:cNvCxnSpPr>
          <p:nvPr userDrawn="1"/>
        </p:nvCxnSpPr>
        <p:spPr>
          <a:xfrm>
            <a:off x="0" y="5486400"/>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41BA0A75-F46A-4B08-8C65-03295ABB6664}"/>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17187" t="9211" r="15579" b="10063"/>
          <a:stretch/>
        </p:blipFill>
        <p:spPr>
          <a:xfrm>
            <a:off x="287989" y="1191126"/>
            <a:ext cx="3858596" cy="4439653"/>
          </a:xfrm>
          <a:prstGeom prst="rect">
            <a:avLst/>
          </a:prstGeom>
        </p:spPr>
      </p:pic>
    </p:spTree>
    <p:extLst>
      <p:ext uri="{BB962C8B-B14F-4D97-AF65-F5344CB8AC3E}">
        <p14:creationId xmlns:p14="http://schemas.microsoft.com/office/powerpoint/2010/main" val="2392692850"/>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2400" kern="1200">
          <a:solidFill>
            <a:srgbClr val="111C4E"/>
          </a:solidFill>
          <a:latin typeface="TaubSans-Regular"/>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TaubSans-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ubSans-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ubSans-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4" pos="288">
          <p15:clr>
            <a:srgbClr val="F26B43"/>
          </p15:clr>
        </p15:guide>
        <p15:guide id="5" orient="horz" pos="420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92B37-EA94-4232-BFD3-969FD002C5A6}"/>
              </a:ext>
            </a:extLst>
          </p:cNvPr>
          <p:cNvSpPr/>
          <p:nvPr userDrawn="1"/>
        </p:nvSpPr>
        <p:spPr>
          <a:xfrm>
            <a:off x="0" y="2530549"/>
            <a:ext cx="5955030" cy="1820471"/>
          </a:xfrm>
          <a:prstGeom prst="rect">
            <a:avLst/>
          </a:prstGeom>
          <a:solidFill>
            <a:srgbClr val="D02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B9257CF-06F3-4FEB-92A7-ED11C1FD68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55688" y="2879394"/>
            <a:ext cx="1644033" cy="1171610"/>
          </a:xfrm>
          <a:prstGeom prst="rect">
            <a:avLst/>
          </a:prstGeom>
        </p:spPr>
      </p:pic>
      <p:cxnSp>
        <p:nvCxnSpPr>
          <p:cNvPr id="13" name="Straight Connector 12">
            <a:extLst>
              <a:ext uri="{FF2B5EF4-FFF2-40B4-BE49-F238E27FC236}">
                <a16:creationId xmlns:a16="http://schemas.microsoft.com/office/drawing/2014/main" id="{33E5C693-D2E6-4B6B-BBC5-08B5A6A44D6E}"/>
              </a:ext>
            </a:extLst>
          </p:cNvPr>
          <p:cNvCxnSpPr>
            <a:cxnSpLocks/>
          </p:cNvCxnSpPr>
          <p:nvPr userDrawn="1"/>
        </p:nvCxnSpPr>
        <p:spPr>
          <a:xfrm>
            <a:off x="0" y="2059577"/>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7AB264-333D-4F60-9464-FC10C39AF715}"/>
              </a:ext>
            </a:extLst>
          </p:cNvPr>
          <p:cNvCxnSpPr>
            <a:cxnSpLocks/>
          </p:cNvCxnSpPr>
          <p:nvPr userDrawn="1"/>
        </p:nvCxnSpPr>
        <p:spPr>
          <a:xfrm>
            <a:off x="0" y="4804954"/>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B76B5-9020-431B-AD7F-E0EA9E627EB6}"/>
              </a:ext>
            </a:extLst>
          </p:cNvPr>
          <p:cNvCxnSpPr>
            <a:cxnSpLocks/>
          </p:cNvCxnSpPr>
          <p:nvPr userDrawn="1"/>
        </p:nvCxnSpPr>
        <p:spPr>
          <a:xfrm>
            <a:off x="0" y="2531346"/>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64C434-25B4-4421-BDBF-CC21F88B750C}"/>
              </a:ext>
            </a:extLst>
          </p:cNvPr>
          <p:cNvCxnSpPr>
            <a:cxnSpLocks/>
          </p:cNvCxnSpPr>
          <p:nvPr userDrawn="1"/>
        </p:nvCxnSpPr>
        <p:spPr>
          <a:xfrm>
            <a:off x="0" y="4347122"/>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0D2DA6D-9307-483B-83D8-B4D4F88163D9}"/>
              </a:ext>
            </a:extLst>
          </p:cNvPr>
          <p:cNvSpPr txBox="1"/>
          <p:nvPr userDrawn="1"/>
        </p:nvSpPr>
        <p:spPr>
          <a:xfrm>
            <a:off x="331639" y="2572104"/>
            <a:ext cx="5474368" cy="1737360"/>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i="0" u="none" strike="noStrike" kern="1200" baseline="30000" dirty="0">
                <a:solidFill>
                  <a:schemeClr val="bg1"/>
                </a:solidFill>
                <a:latin typeface="Taub Sans" pitchFamily="2" charset="0"/>
                <a:ea typeface="Taub Sans" pitchFamily="2" charset="0"/>
                <a:cs typeface="+mn-cs"/>
              </a:rPr>
              <a:t>For more information, visit </a:t>
            </a:r>
            <a:r>
              <a:rPr lang="en-US" sz="2400" b="0" i="0" u="none" strike="noStrike" kern="1200" baseline="30000" dirty="0">
                <a:solidFill>
                  <a:schemeClr val="bg1"/>
                </a:solidFill>
                <a:latin typeface="Taub Sans Heavy" pitchFamily="2" charset="0"/>
                <a:ea typeface="Taub Sans Heavy" pitchFamily="2" charset="0"/>
                <a:cs typeface="+mn-cs"/>
              </a:rPr>
              <a:t>www.mykplan.com</a:t>
            </a:r>
            <a:endParaRPr lang="en-US" b="0" dirty="0"/>
          </a:p>
        </p:txBody>
      </p:sp>
    </p:spTree>
    <p:extLst>
      <p:ext uri="{BB962C8B-B14F-4D97-AF65-F5344CB8AC3E}">
        <p14:creationId xmlns:p14="http://schemas.microsoft.com/office/powerpoint/2010/main" val="362957652"/>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2400" kern="1200">
          <a:solidFill>
            <a:srgbClr val="111C4E"/>
          </a:solidFill>
          <a:latin typeface="TaubSans-Regular"/>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TaubSans-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ubSans-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ubSans-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4" pos="288">
          <p15:clr>
            <a:srgbClr val="F26B43"/>
          </p15:clr>
        </p15:guide>
        <p15:guide id="5" orient="horz" pos="42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92B37-EA94-4232-BFD3-969FD002C5A6}"/>
              </a:ext>
            </a:extLst>
          </p:cNvPr>
          <p:cNvSpPr/>
          <p:nvPr userDrawn="1"/>
        </p:nvSpPr>
        <p:spPr>
          <a:xfrm>
            <a:off x="0" y="2530549"/>
            <a:ext cx="5955030" cy="1820471"/>
          </a:xfrm>
          <a:prstGeom prst="rect">
            <a:avLst/>
          </a:prstGeom>
          <a:solidFill>
            <a:srgbClr val="D02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17">
            <a:extLst>
              <a:ext uri="{FF2B5EF4-FFF2-40B4-BE49-F238E27FC236}">
                <a16:creationId xmlns:a16="http://schemas.microsoft.com/office/drawing/2014/main" id="{3B9257CF-06F3-4FEB-92A7-ED11C1FD68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55688" y="2879394"/>
            <a:ext cx="1644033" cy="1171610"/>
          </a:xfrm>
          <a:prstGeom prst="rect">
            <a:avLst/>
          </a:prstGeom>
        </p:spPr>
      </p:pic>
      <p:cxnSp>
        <p:nvCxnSpPr>
          <p:cNvPr id="13" name="Straight Connector 12">
            <a:extLst>
              <a:ext uri="{FF2B5EF4-FFF2-40B4-BE49-F238E27FC236}">
                <a16:creationId xmlns:a16="http://schemas.microsoft.com/office/drawing/2014/main" id="{33E5C693-D2E6-4B6B-BBC5-08B5A6A44D6E}"/>
              </a:ext>
            </a:extLst>
          </p:cNvPr>
          <p:cNvCxnSpPr>
            <a:cxnSpLocks/>
          </p:cNvCxnSpPr>
          <p:nvPr userDrawn="1"/>
        </p:nvCxnSpPr>
        <p:spPr>
          <a:xfrm>
            <a:off x="0" y="2059577"/>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7AB264-333D-4F60-9464-FC10C39AF715}"/>
              </a:ext>
            </a:extLst>
          </p:cNvPr>
          <p:cNvCxnSpPr>
            <a:cxnSpLocks/>
          </p:cNvCxnSpPr>
          <p:nvPr userDrawn="1"/>
        </p:nvCxnSpPr>
        <p:spPr>
          <a:xfrm>
            <a:off x="0" y="4804954"/>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B76B5-9020-431B-AD7F-E0EA9E627EB6}"/>
              </a:ext>
            </a:extLst>
          </p:cNvPr>
          <p:cNvCxnSpPr>
            <a:cxnSpLocks/>
          </p:cNvCxnSpPr>
          <p:nvPr userDrawn="1"/>
        </p:nvCxnSpPr>
        <p:spPr>
          <a:xfrm>
            <a:off x="0" y="2531346"/>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64C434-25B4-4421-BDBF-CC21F88B750C}"/>
              </a:ext>
            </a:extLst>
          </p:cNvPr>
          <p:cNvCxnSpPr>
            <a:cxnSpLocks/>
          </p:cNvCxnSpPr>
          <p:nvPr userDrawn="1"/>
        </p:nvCxnSpPr>
        <p:spPr>
          <a:xfrm>
            <a:off x="0" y="4347122"/>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0D2DA6D-9307-483B-83D8-B4D4F88163D9}"/>
              </a:ext>
            </a:extLst>
          </p:cNvPr>
          <p:cNvSpPr txBox="1"/>
          <p:nvPr userDrawn="1"/>
        </p:nvSpPr>
        <p:spPr>
          <a:xfrm>
            <a:off x="331639" y="2572104"/>
            <a:ext cx="5474368" cy="1737360"/>
          </a:xfrm>
          <a:prstGeom prst="rect">
            <a:avLst/>
          </a:prstGeom>
          <a:noFill/>
        </p:spPr>
        <p:txBody>
          <a:bodyPr wrap="square" rtlCol="0" anchor="ctr">
            <a:spAutoFit/>
          </a:bodyPr>
          <a:lstStyle/>
          <a:p>
            <a:pPr>
              <a:defRPr/>
            </a:pPr>
            <a:r>
              <a:rPr lang="en-US" sz="2400" baseline="30000" dirty="0">
                <a:solidFill>
                  <a:prstClr val="white"/>
                </a:solidFill>
                <a:latin typeface="Taub Sans" pitchFamily="2" charset="0"/>
                <a:ea typeface="Taub Sans" pitchFamily="2" charset="0"/>
              </a:rPr>
              <a:t>For more information, visit </a:t>
            </a:r>
            <a:r>
              <a:rPr lang="en-US" sz="2400" baseline="30000" dirty="0">
                <a:solidFill>
                  <a:prstClr val="white"/>
                </a:solidFill>
                <a:latin typeface="Taub Sans Heavy" pitchFamily="2" charset="0"/>
                <a:ea typeface="Taub Sans Heavy" pitchFamily="2" charset="0"/>
              </a:rPr>
              <a:t>www.mykplan.com</a:t>
            </a:r>
            <a:endParaRPr lang="en-US" dirty="0">
              <a:solidFill>
                <a:prstClr val="black"/>
              </a:solidFill>
            </a:endParaRPr>
          </a:p>
        </p:txBody>
      </p:sp>
    </p:spTree>
    <p:extLst>
      <p:ext uri="{BB962C8B-B14F-4D97-AF65-F5344CB8AC3E}">
        <p14:creationId xmlns:p14="http://schemas.microsoft.com/office/powerpoint/2010/main" val="2139038378"/>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2400" kern="1200">
          <a:solidFill>
            <a:srgbClr val="111C4E"/>
          </a:solidFill>
          <a:latin typeface="TaubSans-Regular"/>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TaubSans-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ubSans-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ubSans-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4" pos="288">
          <p15:clr>
            <a:srgbClr val="F26B43"/>
          </p15:clr>
        </p15:guide>
        <p15:guide id="5" orient="horz" pos="42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5.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sv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3E7AE3-851F-4D37-B8B8-8EF893DCE6AB}"/>
              </a:ext>
            </a:extLst>
          </p:cNvPr>
          <p:cNvSpPr>
            <a:spLocks noGrp="1"/>
          </p:cNvSpPr>
          <p:nvPr>
            <p:ph type="title"/>
          </p:nvPr>
        </p:nvSpPr>
        <p:spPr>
          <a:xfrm>
            <a:off x="4572000" y="1371600"/>
            <a:ext cx="4114800" cy="3616234"/>
          </a:xfrm>
        </p:spPr>
        <p:txBody>
          <a:bodyPr wrap="none"/>
          <a:lstStyle/>
          <a:p>
            <a:r>
              <a:rPr lang="en-US" sz="4400" dirty="0">
                <a:latin typeface="Taub Sans" pitchFamily="2" charset="0"/>
                <a:ea typeface="Taub Sans" pitchFamily="2" charset="0"/>
              </a:rPr>
              <a:t>What Are You </a:t>
            </a:r>
            <a:br>
              <a:rPr lang="en-US" sz="4400" dirty="0">
                <a:latin typeface="Taub Sans" pitchFamily="2" charset="0"/>
                <a:ea typeface="Taub Sans" pitchFamily="2" charset="0"/>
              </a:rPr>
            </a:br>
            <a:r>
              <a:rPr lang="en-US" sz="4400" dirty="0">
                <a:latin typeface="Taub Sans" pitchFamily="2" charset="0"/>
                <a:ea typeface="Taub Sans" pitchFamily="2" charset="0"/>
              </a:rPr>
              <a:t>#</a:t>
            </a:r>
            <a:r>
              <a:rPr lang="en-US" sz="4400" dirty="0" err="1">
                <a:latin typeface="Taub Sans" pitchFamily="2" charset="0"/>
                <a:ea typeface="Taub Sans" pitchFamily="2" charset="0"/>
              </a:rPr>
              <a:t>WorkingFor</a:t>
            </a:r>
            <a:r>
              <a:rPr lang="en-US" sz="4400" dirty="0">
                <a:latin typeface="Taub Sans" pitchFamily="2" charset="0"/>
                <a:ea typeface="Taub Sans" pitchFamily="2" charset="0"/>
              </a:rPr>
              <a:t>? </a:t>
            </a:r>
          </a:p>
        </p:txBody>
      </p:sp>
      <p:sp>
        <p:nvSpPr>
          <p:cNvPr id="8" name="Text Placeholder 7">
            <a:extLst>
              <a:ext uri="{FF2B5EF4-FFF2-40B4-BE49-F238E27FC236}">
                <a16:creationId xmlns:a16="http://schemas.microsoft.com/office/drawing/2014/main" id="{7AAA4DC2-E59F-4FED-8236-DF2DE8582CFB}"/>
              </a:ext>
            </a:extLst>
          </p:cNvPr>
          <p:cNvSpPr>
            <a:spLocks noGrp="1"/>
          </p:cNvSpPr>
          <p:nvPr>
            <p:ph type="body" sz="quarter" idx="10"/>
          </p:nvPr>
        </p:nvSpPr>
        <p:spPr>
          <a:xfrm>
            <a:off x="4572000" y="3937870"/>
            <a:ext cx="4491319" cy="914037"/>
          </a:xfrm>
        </p:spPr>
        <p:txBody>
          <a:bodyPr/>
          <a:lstStyle/>
          <a:p>
            <a:pPr>
              <a:lnSpc>
                <a:spcPct val="100000"/>
              </a:lnSpc>
              <a:spcBef>
                <a:spcPts val="1200"/>
              </a:spcBef>
            </a:pPr>
            <a:r>
              <a:rPr lang="en-US" sz="2600" dirty="0">
                <a:solidFill>
                  <a:srgbClr val="111C4E"/>
                </a:solidFill>
                <a:latin typeface="Taub Sans" pitchFamily="2" charset="0"/>
                <a:ea typeface="Taub Sans" pitchFamily="2" charset="0"/>
              </a:rPr>
              <a:t>Riding out the storm ‒</a:t>
            </a:r>
            <a:br>
              <a:rPr lang="en-US" sz="2600" dirty="0">
                <a:solidFill>
                  <a:srgbClr val="111C4E"/>
                </a:solidFill>
                <a:latin typeface="Taub Sans" pitchFamily="2" charset="0"/>
                <a:ea typeface="Taub Sans" pitchFamily="2" charset="0"/>
              </a:rPr>
            </a:br>
            <a:r>
              <a:rPr lang="en-US" sz="2600" dirty="0">
                <a:solidFill>
                  <a:srgbClr val="111C4E"/>
                </a:solidFill>
                <a:latin typeface="Taub Sans" pitchFamily="2" charset="0"/>
                <a:ea typeface="Taub Sans" pitchFamily="2" charset="0"/>
              </a:rPr>
              <a:t>Investing in market uncertainty</a:t>
            </a:r>
          </a:p>
        </p:txBody>
      </p:sp>
      <p:sp>
        <p:nvSpPr>
          <p:cNvPr id="6" name="Text Placeholder 2">
            <a:extLst>
              <a:ext uri="{FF2B5EF4-FFF2-40B4-BE49-F238E27FC236}">
                <a16:creationId xmlns:a16="http://schemas.microsoft.com/office/drawing/2014/main" id="{15B43967-33F0-408C-A9EC-C4CD4DD0657D}"/>
              </a:ext>
            </a:extLst>
          </p:cNvPr>
          <p:cNvSpPr>
            <a:spLocks noGrp="1"/>
          </p:cNvSpPr>
          <p:nvPr>
            <p:ph type="body" sz="quarter" idx="11" hasCustomPrompt="1"/>
          </p:nvPr>
        </p:nvSpPr>
        <p:spPr>
          <a:xfrm>
            <a:off x="4572000" y="4991100"/>
            <a:ext cx="4114800" cy="298076"/>
          </a:xfrm>
          <a:prstGeom prst="rect">
            <a:avLst/>
          </a:prstGeom>
        </p:spPr>
        <p:txBody>
          <a:bodyPr/>
          <a:lstStyle>
            <a:lvl1pPr>
              <a:defRPr sz="2000">
                <a:solidFill>
                  <a:srgbClr val="D0271D"/>
                </a:solidFill>
                <a:latin typeface="Taub Sans" pitchFamily="2" charset="0"/>
                <a:ea typeface="Taub Sans" pitchFamily="2" charset="0"/>
              </a:defRPr>
            </a:lvl1pPr>
          </a:lstStyle>
          <a:p>
            <a:pPr lvl="0"/>
            <a:r>
              <a:rPr lang="en-US" dirty="0"/>
              <a:t>Date 2020</a:t>
            </a:r>
          </a:p>
        </p:txBody>
      </p:sp>
    </p:spTree>
    <p:extLst>
      <p:ext uri="{BB962C8B-B14F-4D97-AF65-F5344CB8AC3E}">
        <p14:creationId xmlns:p14="http://schemas.microsoft.com/office/powerpoint/2010/main" val="2047886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5244" y="1"/>
            <a:ext cx="8115300" cy="914399"/>
          </a:xfrm>
        </p:spPr>
        <p:txBody>
          <a:bodyPr/>
          <a:lstStyle/>
          <a:p>
            <a:r>
              <a:rPr lang="en-US" dirty="0">
                <a:solidFill>
                  <a:srgbClr val="7967AE"/>
                </a:solidFill>
                <a:latin typeface="Taub Sans" pitchFamily="2" charset="0"/>
                <a:ea typeface="Taub Sans" pitchFamily="2" charset="0"/>
              </a:rPr>
              <a:t>Invest regularly from each paycheck </a:t>
            </a:r>
          </a:p>
        </p:txBody>
      </p:sp>
      <p:sp>
        <p:nvSpPr>
          <p:cNvPr id="2" name="TextBox 1"/>
          <p:cNvSpPr txBox="1"/>
          <p:nvPr/>
        </p:nvSpPr>
        <p:spPr>
          <a:xfrm>
            <a:off x="493296" y="5900057"/>
            <a:ext cx="8229600" cy="369332"/>
          </a:xfrm>
          <a:prstGeom prst="rect">
            <a:avLst/>
          </a:prstGeom>
          <a:noFill/>
        </p:spPr>
        <p:txBody>
          <a:bodyPr wrap="square" rtlCol="0">
            <a:spAutoFit/>
          </a:bodyPr>
          <a:lstStyle/>
          <a:p>
            <a:r>
              <a:rPr lang="en-US" sz="900" dirty="0">
                <a:latin typeface="Taub Sans" pitchFamily="2" charset="0"/>
                <a:ea typeface="Taub Sans" pitchFamily="2" charset="0"/>
              </a:rPr>
              <a:t>Dollar cost averaging does not guarantee a profit or protect against loss in a declining market, so you should consider your ability to continue investing through </a:t>
            </a:r>
            <a:br>
              <a:rPr lang="en-US" sz="900" dirty="0">
                <a:latin typeface="Taub Sans" pitchFamily="2" charset="0"/>
                <a:ea typeface="Taub Sans" pitchFamily="2" charset="0"/>
              </a:rPr>
            </a:br>
            <a:r>
              <a:rPr lang="en-US" sz="900" dirty="0">
                <a:latin typeface="Taub Sans" pitchFamily="2" charset="0"/>
                <a:ea typeface="Taub Sans" pitchFamily="2" charset="0"/>
              </a:rPr>
              <a:t>periods of adverse market conditions. </a:t>
            </a:r>
          </a:p>
        </p:txBody>
      </p:sp>
      <p:pic>
        <p:nvPicPr>
          <p:cNvPr id="4" name="Graphic 3">
            <a:extLst>
              <a:ext uri="{FF2B5EF4-FFF2-40B4-BE49-F238E27FC236}">
                <a16:creationId xmlns:a16="http://schemas.microsoft.com/office/drawing/2014/main" id="{38069A4B-8F57-46E7-90A5-5E37963417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981" y="987552"/>
            <a:ext cx="8298860" cy="4718304"/>
          </a:xfrm>
          <a:prstGeom prst="rect">
            <a:avLst/>
          </a:prstGeom>
        </p:spPr>
      </p:pic>
    </p:spTree>
    <p:extLst>
      <p:ext uri="{BB962C8B-B14F-4D97-AF65-F5344CB8AC3E}">
        <p14:creationId xmlns:p14="http://schemas.microsoft.com/office/powerpoint/2010/main" val="3352695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Stay prepared</a:t>
            </a:r>
          </a:p>
        </p:txBody>
      </p:sp>
      <p:pic>
        <p:nvPicPr>
          <p:cNvPr id="2" name="Graphic 1">
            <a:extLst>
              <a:ext uri="{FF2B5EF4-FFF2-40B4-BE49-F238E27FC236}">
                <a16:creationId xmlns:a16="http://schemas.microsoft.com/office/drawing/2014/main" id="{45132BEC-5FBD-4600-B4A9-3C8F4EF99B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1126" y="4682241"/>
            <a:ext cx="539464" cy="539464"/>
          </a:xfrm>
          <a:prstGeom prst="rect">
            <a:avLst/>
          </a:prstGeom>
        </p:spPr>
      </p:pic>
    </p:spTree>
    <p:extLst>
      <p:ext uri="{BB962C8B-B14F-4D97-AF65-F5344CB8AC3E}">
        <p14:creationId xmlns:p14="http://schemas.microsoft.com/office/powerpoint/2010/main" val="1294377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5705" y="2483549"/>
            <a:ext cx="3157181" cy="2352281"/>
          </a:xfrm>
        </p:spPr>
        <p:txBody>
          <a:bodyPr>
            <a:noAutofit/>
          </a:bodyPr>
          <a:lstStyle/>
          <a:p>
            <a:pPr marL="0" lvl="1" indent="0">
              <a:lnSpc>
                <a:spcPct val="100000"/>
              </a:lnSpc>
              <a:buNone/>
            </a:pPr>
            <a:r>
              <a:rPr lang="en-US" altLang="en-US" sz="2200" dirty="0"/>
              <a:t>Factors that help determine which asset allocation is best for you:</a:t>
            </a:r>
          </a:p>
          <a:p>
            <a:pPr marL="285750" lvl="2" indent="-285750">
              <a:lnSpc>
                <a:spcPct val="100000"/>
              </a:lnSpc>
              <a:buClr>
                <a:srgbClr val="9182BC"/>
              </a:buClr>
              <a:buFont typeface="Wingdings" panose="05000000000000000000" pitchFamily="2" charset="2"/>
              <a:buChar char="§"/>
            </a:pPr>
            <a:r>
              <a:rPr lang="en-US" altLang="en-US" sz="2200" dirty="0"/>
              <a:t>Age </a:t>
            </a:r>
          </a:p>
          <a:p>
            <a:pPr marL="285750" lvl="2" indent="-285750">
              <a:lnSpc>
                <a:spcPct val="100000"/>
              </a:lnSpc>
              <a:buClr>
                <a:srgbClr val="9182BC"/>
              </a:buClr>
              <a:buFont typeface="Wingdings" panose="05000000000000000000" pitchFamily="2" charset="2"/>
              <a:buChar char="§"/>
            </a:pPr>
            <a:r>
              <a:rPr lang="en-US" altLang="en-US" sz="2200" dirty="0"/>
              <a:t>Time until retirement </a:t>
            </a:r>
          </a:p>
          <a:p>
            <a:pPr marL="285750" lvl="2" indent="-285750">
              <a:lnSpc>
                <a:spcPct val="100000"/>
              </a:lnSpc>
              <a:buClr>
                <a:srgbClr val="9182BC"/>
              </a:buClr>
              <a:buFont typeface="Wingdings" panose="05000000000000000000" pitchFamily="2" charset="2"/>
              <a:buChar char="§"/>
            </a:pPr>
            <a:r>
              <a:rPr lang="en-US" altLang="en-US" sz="2200" dirty="0"/>
              <a:t>Comfort level with risk</a:t>
            </a:r>
          </a:p>
          <a:p>
            <a:pPr marL="285750" lvl="2" indent="-285750">
              <a:lnSpc>
                <a:spcPct val="100000"/>
              </a:lnSpc>
              <a:buClr>
                <a:srgbClr val="9182BC"/>
              </a:buClr>
              <a:buFont typeface="Wingdings" panose="05000000000000000000" pitchFamily="2" charset="2"/>
              <a:buChar char="§"/>
            </a:pPr>
            <a:r>
              <a:rPr lang="en-US" altLang="en-US" sz="2200" dirty="0"/>
              <a:t>Financial goals</a:t>
            </a:r>
          </a:p>
        </p:txBody>
      </p:sp>
      <p:sp>
        <p:nvSpPr>
          <p:cNvPr id="5" name="Text Placeholder 4"/>
          <p:cNvSpPr>
            <a:spLocks noGrp="1"/>
          </p:cNvSpPr>
          <p:nvPr>
            <p:ph type="body" sz="quarter" idx="10"/>
          </p:nvPr>
        </p:nvSpPr>
        <p:spPr/>
        <p:txBody>
          <a:bodyPr>
            <a:normAutofit/>
          </a:bodyPr>
          <a:lstStyle/>
          <a:p>
            <a:r>
              <a:rPr lang="en-US" dirty="0"/>
              <a:t>Asset allocation and diversification do not assure or guarantee better performance and cannot eliminate the risk of investment losses.</a:t>
            </a:r>
          </a:p>
        </p:txBody>
      </p:sp>
      <p:sp>
        <p:nvSpPr>
          <p:cNvPr id="4" name="Title 3"/>
          <p:cNvSpPr>
            <a:spLocks noGrp="1"/>
          </p:cNvSpPr>
          <p:nvPr>
            <p:ph type="title"/>
          </p:nvPr>
        </p:nvSpPr>
        <p:spPr>
          <a:xfrm>
            <a:off x="481264" y="1"/>
            <a:ext cx="8229600" cy="914399"/>
          </a:xfrm>
        </p:spPr>
        <p:txBody>
          <a:bodyPr/>
          <a:lstStyle/>
          <a:p>
            <a:r>
              <a:rPr lang="en-US" dirty="0">
                <a:solidFill>
                  <a:srgbClr val="7967AE"/>
                </a:solidFill>
              </a:rPr>
              <a:t>Investing for retirement</a:t>
            </a:r>
          </a:p>
        </p:txBody>
      </p:sp>
      <p:pic>
        <p:nvPicPr>
          <p:cNvPr id="3" name="Picture 2"/>
          <p:cNvPicPr>
            <a:picLocks noChangeAspect="1"/>
          </p:cNvPicPr>
          <p:nvPr/>
        </p:nvPicPr>
        <p:blipFill rotWithShape="1">
          <a:blip r:embed="rId3"/>
          <a:srcRect l="6844" t="8363" r="5768" b="8989"/>
          <a:stretch/>
        </p:blipFill>
        <p:spPr>
          <a:xfrm>
            <a:off x="3850983" y="2296605"/>
            <a:ext cx="4901927" cy="2662335"/>
          </a:xfrm>
          <a:prstGeom prst="rect">
            <a:avLst/>
          </a:prstGeom>
          <a:ln w="12700">
            <a:solidFill>
              <a:srgbClr val="002060"/>
            </a:solidFill>
          </a:ln>
        </p:spPr>
      </p:pic>
      <p:sp>
        <p:nvSpPr>
          <p:cNvPr id="6" name="TextBox 5"/>
          <p:cNvSpPr txBox="1"/>
          <p:nvPr/>
        </p:nvSpPr>
        <p:spPr>
          <a:xfrm>
            <a:off x="3730663" y="4992212"/>
            <a:ext cx="5169449" cy="215444"/>
          </a:xfrm>
          <a:prstGeom prst="rect">
            <a:avLst/>
          </a:prstGeom>
          <a:noFill/>
        </p:spPr>
        <p:txBody>
          <a:bodyPr wrap="square" rtlCol="0">
            <a:spAutoFit/>
          </a:bodyPr>
          <a:lstStyle/>
          <a:p>
            <a:r>
              <a:rPr lang="en-US" sz="800" dirty="0">
                <a:latin typeface="Taub Sans" pitchFamily="2" charset="0"/>
                <a:ea typeface="Taub Sans" pitchFamily="2" charset="0"/>
              </a:rPr>
              <a:t>Calculator is available online at mykplan.com/account balance/planning tools/calculators/asset allocation profiler</a:t>
            </a:r>
          </a:p>
        </p:txBody>
      </p:sp>
      <p:sp>
        <p:nvSpPr>
          <p:cNvPr id="7" name="TextBox 6">
            <a:extLst>
              <a:ext uri="{FF2B5EF4-FFF2-40B4-BE49-F238E27FC236}">
                <a16:creationId xmlns:a16="http://schemas.microsoft.com/office/drawing/2014/main" id="{C9122A0D-4E15-4808-A0D8-F0DD98E54D41}"/>
              </a:ext>
            </a:extLst>
          </p:cNvPr>
          <p:cNvSpPr txBox="1"/>
          <p:nvPr/>
        </p:nvSpPr>
        <p:spPr>
          <a:xfrm>
            <a:off x="475705" y="1144464"/>
            <a:ext cx="8544727" cy="769441"/>
          </a:xfrm>
          <a:prstGeom prst="rect">
            <a:avLst/>
          </a:prstGeom>
          <a:noFill/>
        </p:spPr>
        <p:txBody>
          <a:bodyPr wrap="square" rtlCol="0">
            <a:spAutoFit/>
          </a:bodyPr>
          <a:lstStyle/>
          <a:p>
            <a:pPr marL="0" lvl="1" indent="0">
              <a:buNone/>
            </a:pPr>
            <a:r>
              <a:rPr lang="en-US" sz="2200" dirty="0">
                <a:solidFill>
                  <a:srgbClr val="203864"/>
                </a:solidFill>
                <a:latin typeface="Taub Sans" pitchFamily="2" charset="0"/>
                <a:ea typeface="Taub Sans" pitchFamily="2" charset="0"/>
              </a:rPr>
              <a:t>Your ideal retirement portfolio should be a mixture of investments </a:t>
            </a:r>
            <a:br>
              <a:rPr lang="en-US" sz="2200" dirty="0">
                <a:solidFill>
                  <a:srgbClr val="203864"/>
                </a:solidFill>
                <a:latin typeface="Taub Sans" pitchFamily="2" charset="0"/>
                <a:ea typeface="Taub Sans" pitchFamily="2" charset="0"/>
              </a:rPr>
            </a:br>
            <a:r>
              <a:rPr lang="en-US" sz="2200" dirty="0">
                <a:solidFill>
                  <a:srgbClr val="203864"/>
                </a:solidFill>
                <a:latin typeface="Taub Sans" pitchFamily="2" charset="0"/>
                <a:ea typeface="Taub Sans" pitchFamily="2" charset="0"/>
              </a:rPr>
              <a:t>with the  combination of risk and return for your goals</a:t>
            </a:r>
          </a:p>
        </p:txBody>
      </p:sp>
    </p:spTree>
    <p:extLst>
      <p:ext uri="{BB962C8B-B14F-4D97-AF65-F5344CB8AC3E}">
        <p14:creationId xmlns:p14="http://schemas.microsoft.com/office/powerpoint/2010/main" val="2123913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12" y="1"/>
            <a:ext cx="8229600" cy="914399"/>
          </a:xfrm>
        </p:spPr>
        <p:txBody>
          <a:bodyPr/>
          <a:lstStyle/>
          <a:p>
            <a:r>
              <a:rPr lang="en-US" dirty="0">
                <a:solidFill>
                  <a:srgbClr val="7967AE"/>
                </a:solidFill>
              </a:rPr>
              <a:t>Identify your income needs</a:t>
            </a:r>
          </a:p>
        </p:txBody>
      </p:sp>
      <p:sp>
        <p:nvSpPr>
          <p:cNvPr id="4" name="Content Placeholder 1"/>
          <p:cNvSpPr txBox="1">
            <a:spLocks/>
          </p:cNvSpPr>
          <p:nvPr/>
        </p:nvSpPr>
        <p:spPr bwMode="auto">
          <a:xfrm>
            <a:off x="480008" y="1740882"/>
            <a:ext cx="2363492" cy="110799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1200"/>
              </a:spcBef>
              <a:buClr>
                <a:srgbClr val="54565A"/>
              </a:buClr>
              <a:buFontTx/>
              <a:buChar char="—"/>
              <a:defRPr sz="1200" kern="1200">
                <a:solidFill>
                  <a:schemeClr val="tx1"/>
                </a:solidFill>
                <a:latin typeface="Taub Sans" pitchFamily="2" charset="0"/>
                <a:ea typeface="Taub Sans"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828446" fontAlgn="base">
              <a:lnSpc>
                <a:spcPct val="100000"/>
              </a:lnSpc>
              <a:spcBef>
                <a:spcPts val="600"/>
              </a:spcBef>
              <a:buNone/>
              <a:tabLst>
                <a:tab pos="461687" algn="l"/>
              </a:tabLst>
              <a:defRPr/>
            </a:pPr>
            <a:r>
              <a:rPr lang="en-US" sz="2200" dirty="0">
                <a:solidFill>
                  <a:srgbClr val="26328C"/>
                </a:solidFill>
              </a:rPr>
              <a:t>Make the most of </a:t>
            </a:r>
            <a:br>
              <a:rPr lang="en-US" sz="2200" dirty="0">
                <a:solidFill>
                  <a:srgbClr val="26328C"/>
                </a:solidFill>
              </a:rPr>
            </a:br>
            <a:r>
              <a:rPr lang="en-US" sz="2200" dirty="0">
                <a:solidFill>
                  <a:srgbClr val="26328C"/>
                </a:solidFill>
              </a:rPr>
              <a:t>your benefits and </a:t>
            </a:r>
            <a:br>
              <a:rPr lang="en-US" sz="2200" dirty="0">
                <a:solidFill>
                  <a:srgbClr val="26328C"/>
                </a:solidFill>
              </a:rPr>
            </a:br>
            <a:r>
              <a:rPr lang="en-US" sz="2200" dirty="0">
                <a:solidFill>
                  <a:srgbClr val="26328C"/>
                </a:solidFill>
              </a:rPr>
              <a:t>saving ability</a:t>
            </a:r>
          </a:p>
        </p:txBody>
      </p:sp>
      <p:sp>
        <p:nvSpPr>
          <p:cNvPr id="5" name="TextBox 13"/>
          <p:cNvSpPr txBox="1">
            <a:spLocks noChangeArrowheads="1"/>
          </p:cNvSpPr>
          <p:nvPr/>
        </p:nvSpPr>
        <p:spPr bwMode="ltGray">
          <a:xfrm>
            <a:off x="480008" y="5544249"/>
            <a:ext cx="8219061" cy="58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txBody>
          <a:bodyPr wrap="square" lIns="91427" tIns="45714" rIns="91427" bIns="45714">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sz="800" b="1" dirty="0">
                <a:latin typeface="Taub Sans" pitchFamily="2" charset="0"/>
                <a:ea typeface="Taub Sans" pitchFamily="2" charset="0"/>
              </a:rPr>
              <a:t>IMPORTANT: The projections or other information generated by the Retirement Savings Tool (RST) regarding the likelihood of various retirement savings outcomes are hypothetical in nature, do not reflect actual investment results and are not guarantees of future results. Results may vary with each use and over time. The information used by the RST to make projections is your age, current annual compensation, account balance, and contribution rate. You can change the variable inputs to model different scenarios.</a:t>
            </a:r>
            <a:r>
              <a:rPr lang="en-US" sz="800" dirty="0">
                <a:latin typeface="Taub Sans" pitchFamily="2" charset="0"/>
                <a:ea typeface="Taub Sans" pitchFamily="2" charset="0"/>
              </a:rPr>
              <a:t> RST is provided for educational purposes only. You should not rely on RST as the primary basis for your investment, financial, or tax planning decisions. </a:t>
            </a:r>
          </a:p>
        </p:txBody>
      </p:sp>
      <p:sp>
        <p:nvSpPr>
          <p:cNvPr id="7" name="TextBox 9"/>
          <p:cNvSpPr txBox="1">
            <a:spLocks noChangeArrowheads="1"/>
          </p:cNvSpPr>
          <p:nvPr/>
        </p:nvSpPr>
        <p:spPr bwMode="auto">
          <a:xfrm>
            <a:off x="480008" y="3112027"/>
            <a:ext cx="2601859" cy="167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174625" lvl="3" indent="-166688" fontAlgn="base">
              <a:lnSpc>
                <a:spcPct val="90000"/>
              </a:lnSpc>
              <a:spcBef>
                <a:spcPts val="1200"/>
              </a:spcBef>
              <a:buClr>
                <a:srgbClr val="7967AE"/>
              </a:buClr>
              <a:buFont typeface="Wingdings" pitchFamily="2" charset="2"/>
              <a:buChar char="§"/>
              <a:tabLst>
                <a:tab pos="460375" algn="l"/>
              </a:tabLst>
              <a:defRPr/>
            </a:pPr>
            <a:r>
              <a:rPr lang="en-US" sz="2200" dirty="0">
                <a:latin typeface="Taub Sans" pitchFamily="2" charset="0"/>
                <a:ea typeface="Taub Sans" pitchFamily="2" charset="0"/>
              </a:rPr>
              <a:t>Calculate your retirement savings </a:t>
            </a:r>
          </a:p>
          <a:p>
            <a:pPr marL="174625" lvl="3" indent="-166688" fontAlgn="base">
              <a:lnSpc>
                <a:spcPct val="90000"/>
              </a:lnSpc>
              <a:spcBef>
                <a:spcPts val="1200"/>
              </a:spcBef>
              <a:buClr>
                <a:srgbClr val="7967AE"/>
              </a:buClr>
              <a:buFont typeface="Wingdings" pitchFamily="2" charset="2"/>
              <a:buChar char="§"/>
              <a:tabLst>
                <a:tab pos="460375" algn="l"/>
              </a:tabLst>
              <a:defRPr/>
            </a:pPr>
            <a:r>
              <a:rPr lang="en-US" sz="2200" dirty="0">
                <a:latin typeface="Taub Sans" pitchFamily="2" charset="0"/>
                <a:ea typeface="Taub Sans" pitchFamily="2" charset="0"/>
              </a:rPr>
              <a:t>Determine your Social Security benefit </a:t>
            </a:r>
          </a:p>
        </p:txBody>
      </p:sp>
      <p:sp>
        <p:nvSpPr>
          <p:cNvPr id="8"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fld id="{3F29E10F-BCA4-47D7-AAF2-1532E671AE70}" type="slidenum">
              <a:rPr lang="en-US" altLang="en-US" sz="1000">
                <a:solidFill>
                  <a:srgbClr val="7F7F7F"/>
                </a:solidFill>
                <a:latin typeface="Taub Sans" pitchFamily="2" charset="0"/>
                <a:ea typeface="Taub Sans" pitchFamily="2" charset="0"/>
              </a:rPr>
              <a:pPr algn="r"/>
              <a:t>13</a:t>
            </a:fld>
            <a:endParaRPr lang="en-US" altLang="en-US" sz="1000" dirty="0">
              <a:solidFill>
                <a:srgbClr val="7F7F7F"/>
              </a:solidFill>
              <a:latin typeface="Taub Sans" pitchFamily="2" charset="0"/>
              <a:ea typeface="Taub Sans" pitchFamily="2" charset="0"/>
            </a:endParaRPr>
          </a:p>
        </p:txBody>
      </p:sp>
      <p:sp>
        <p:nvSpPr>
          <p:cNvPr id="27" name="Rectangle 26">
            <a:extLst>
              <a:ext uri="{FF2B5EF4-FFF2-40B4-BE49-F238E27FC236}">
                <a16:creationId xmlns:a16="http://schemas.microsoft.com/office/drawing/2014/main" id="{9F0A4D90-31CE-8F46-A38C-9D5835FD104B}"/>
              </a:ext>
            </a:extLst>
          </p:cNvPr>
          <p:cNvSpPr/>
          <p:nvPr/>
        </p:nvSpPr>
        <p:spPr>
          <a:xfrm>
            <a:off x="5342466" y="1291475"/>
            <a:ext cx="3801534" cy="3698074"/>
          </a:xfrm>
          <a:prstGeom prst="rect">
            <a:avLst/>
          </a:prstGeom>
          <a:solidFill>
            <a:srgbClr val="121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
            <a:extLst>
              <a:ext uri="{FF2B5EF4-FFF2-40B4-BE49-F238E27FC236}">
                <a16:creationId xmlns:a16="http://schemas.microsoft.com/office/drawing/2014/main" id="{8D35D742-100F-D548-B58F-78614E0F2101}"/>
              </a:ext>
            </a:extLst>
          </p:cNvPr>
          <p:cNvPicPr>
            <a:picLocks noChangeAspect="1" noChangeArrowheads="1"/>
          </p:cNvPicPr>
          <p:nvPr/>
        </p:nvPicPr>
        <p:blipFill>
          <a:blip r:embed="rId3" cstate="print"/>
          <a:srcRect/>
          <a:stretch>
            <a:fillRect/>
          </a:stretch>
        </p:blipFill>
        <p:spPr bwMode="auto">
          <a:xfrm>
            <a:off x="3274689" y="1291474"/>
            <a:ext cx="5185848" cy="3713764"/>
          </a:xfrm>
          <a:prstGeom prst="rect">
            <a:avLst/>
          </a:prstGeom>
          <a:noFill/>
          <a:ln w="3175" cmpd="sng">
            <a:solidFill>
              <a:schemeClr val="bg1">
                <a:lumMod val="75000"/>
              </a:schemeClr>
            </a:solidFill>
          </a:ln>
          <a:effectLst>
            <a:outerShdw blurRad="63500" dist="50800" dir="2700000" algn="tl" rotWithShape="0">
              <a:srgbClr val="000000">
                <a:alpha val="15000"/>
              </a:srgbClr>
            </a:outerShdw>
          </a:effectLst>
        </p:spPr>
      </p:pic>
      <p:sp>
        <p:nvSpPr>
          <p:cNvPr id="16" name="TextBox 15">
            <a:extLst>
              <a:ext uri="{FF2B5EF4-FFF2-40B4-BE49-F238E27FC236}">
                <a16:creationId xmlns:a16="http://schemas.microsoft.com/office/drawing/2014/main" id="{F71CFFF5-6E67-B840-9F41-9313DB3678BA}"/>
              </a:ext>
            </a:extLst>
          </p:cNvPr>
          <p:cNvSpPr txBox="1"/>
          <p:nvPr/>
        </p:nvSpPr>
        <p:spPr>
          <a:xfrm>
            <a:off x="3081867" y="5216886"/>
            <a:ext cx="5868611" cy="246221"/>
          </a:xfrm>
          <a:prstGeom prst="rect">
            <a:avLst/>
          </a:prstGeom>
          <a:noFill/>
        </p:spPr>
        <p:txBody>
          <a:bodyPr wrap="square" lIns="0" tIns="0" rIns="0" bIns="0" rtlCol="0">
            <a:spAutoFit/>
          </a:bodyPr>
          <a:lstStyle/>
          <a:p>
            <a:r>
              <a:rPr lang="en-US" altLang="en-US" sz="800" dirty="0">
                <a:solidFill>
                  <a:schemeClr val="tx1">
                    <a:lumMod val="65000"/>
                    <a:lumOff val="35000"/>
                  </a:schemeClr>
                </a:solidFill>
                <a:latin typeface="Taub Sans" pitchFamily="2" charset="0"/>
                <a:ea typeface="Taub Sans" pitchFamily="2" charset="0"/>
              </a:rPr>
              <a:t>For illustrative purposes. This is a hypothetical example for a sample participant. The data represented in the chart does not assume investment in any specific fund, your results may be more or less. </a:t>
            </a:r>
          </a:p>
        </p:txBody>
      </p:sp>
    </p:spTree>
    <p:extLst>
      <p:ext uri="{BB962C8B-B14F-4D97-AF65-F5344CB8AC3E}">
        <p14:creationId xmlns:p14="http://schemas.microsoft.com/office/powerpoint/2010/main" val="4036286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4C567D-B7F4-E144-89F5-AE9874842C69}"/>
              </a:ext>
            </a:extLst>
          </p:cNvPr>
          <p:cNvSpPr>
            <a:spLocks noGrp="1"/>
          </p:cNvSpPr>
          <p:nvPr>
            <p:ph type="title"/>
          </p:nvPr>
        </p:nvSpPr>
        <p:spPr/>
        <p:txBody>
          <a:bodyPr/>
          <a:lstStyle/>
          <a:p>
            <a:r>
              <a:rPr lang="en-US" dirty="0">
                <a:solidFill>
                  <a:srgbClr val="7967AE"/>
                </a:solidFill>
              </a:rPr>
              <a:t>Let your statement be your guide</a:t>
            </a:r>
          </a:p>
        </p:txBody>
      </p:sp>
      <p:sp>
        <p:nvSpPr>
          <p:cNvPr id="9" name="TextBox 8">
            <a:extLst>
              <a:ext uri="{FF2B5EF4-FFF2-40B4-BE49-F238E27FC236}">
                <a16:creationId xmlns:a16="http://schemas.microsoft.com/office/drawing/2014/main" id="{C60D2D5F-C1A6-8040-94E1-DDC0B7427A47}"/>
              </a:ext>
            </a:extLst>
          </p:cNvPr>
          <p:cNvSpPr txBox="1"/>
          <p:nvPr/>
        </p:nvSpPr>
        <p:spPr>
          <a:xfrm>
            <a:off x="457199" y="1166941"/>
            <a:ext cx="8196019" cy="609398"/>
          </a:xfrm>
          <a:prstGeom prst="rect">
            <a:avLst/>
          </a:prstGeom>
          <a:noFill/>
          <a:ln>
            <a:noFill/>
          </a:ln>
        </p:spPr>
        <p:txBody>
          <a:bodyPr wrap="square" lIns="0" tIns="0" rIns="0" bIns="0">
            <a:spAutoFit/>
          </a:bodyPr>
          <a:lstStyle/>
          <a:p>
            <a:pPr>
              <a:lnSpc>
                <a:spcPct val="90000"/>
              </a:lnSpc>
              <a:spcBef>
                <a:spcPts val="800"/>
              </a:spcBef>
              <a:buClr>
                <a:schemeClr val="tx1"/>
              </a:buClr>
              <a:buSzPct val="100000"/>
              <a:defRPr/>
            </a:pPr>
            <a:r>
              <a:rPr lang="en-US" sz="2200" dirty="0">
                <a:solidFill>
                  <a:srgbClr val="111C4E"/>
                </a:solidFill>
                <a:latin typeface="Taub Sans" pitchFamily="2" charset="77"/>
                <a:ea typeface="Taub Sans" pitchFamily="2" charset="77"/>
              </a:rPr>
              <a:t>Your retirement account provides a progress report </a:t>
            </a:r>
            <a:br>
              <a:rPr lang="en-US" sz="2200" dirty="0">
                <a:solidFill>
                  <a:srgbClr val="111C4E"/>
                </a:solidFill>
                <a:latin typeface="Taub Sans" pitchFamily="2" charset="77"/>
                <a:ea typeface="Taub Sans" pitchFamily="2" charset="77"/>
              </a:rPr>
            </a:br>
            <a:r>
              <a:rPr lang="en-US" sz="2200" dirty="0">
                <a:solidFill>
                  <a:srgbClr val="111C4E"/>
                </a:solidFill>
                <a:latin typeface="Taub Sans" pitchFamily="2" charset="77"/>
                <a:ea typeface="Taub Sans" pitchFamily="2" charset="77"/>
              </a:rPr>
              <a:t>of your financial wellness </a:t>
            </a:r>
          </a:p>
        </p:txBody>
      </p:sp>
      <p:sp>
        <p:nvSpPr>
          <p:cNvPr id="11" name="TextBox 10">
            <a:extLst>
              <a:ext uri="{FF2B5EF4-FFF2-40B4-BE49-F238E27FC236}">
                <a16:creationId xmlns:a16="http://schemas.microsoft.com/office/drawing/2014/main" id="{60413661-F954-B442-BA66-D39AA1453A14}"/>
              </a:ext>
            </a:extLst>
          </p:cNvPr>
          <p:cNvSpPr txBox="1"/>
          <p:nvPr/>
        </p:nvSpPr>
        <p:spPr>
          <a:xfrm>
            <a:off x="457200" y="2382376"/>
            <a:ext cx="3120887" cy="2847959"/>
          </a:xfrm>
          <a:prstGeom prst="rect">
            <a:avLst/>
          </a:prstGeom>
          <a:noFill/>
          <a:ln>
            <a:noFill/>
          </a:ln>
        </p:spPr>
        <p:txBody>
          <a:bodyPr wrap="square" lIns="0" tIns="0" rIns="0" bIns="0">
            <a:spAutoFit/>
          </a:bodyPr>
          <a:lstStyle/>
          <a:p>
            <a:pPr>
              <a:lnSpc>
                <a:spcPct val="90000"/>
              </a:lnSpc>
              <a:spcBef>
                <a:spcPts val="800"/>
              </a:spcBef>
              <a:buClr>
                <a:schemeClr val="tx1"/>
              </a:buClr>
              <a:buSzPct val="100000"/>
              <a:defRPr/>
            </a:pPr>
            <a:r>
              <a:rPr lang="en-US" sz="2200" dirty="0">
                <a:latin typeface="Taub Sans" pitchFamily="2" charset="77"/>
                <a:ea typeface="Taub Sans" pitchFamily="2" charset="77"/>
              </a:rPr>
              <a:t>Online you can get the following information: </a:t>
            </a:r>
          </a:p>
          <a:p>
            <a:pPr marL="174625" indent="-174625">
              <a:lnSpc>
                <a:spcPct val="90000"/>
              </a:lnSpc>
              <a:spcBef>
                <a:spcPts val="800"/>
              </a:spcBef>
              <a:buClr>
                <a:srgbClr val="7967AE"/>
              </a:buClr>
              <a:buSzPct val="100000"/>
              <a:buFont typeface="Wingdings" pitchFamily="2" charset="2"/>
              <a:buChar char="§"/>
              <a:defRPr/>
            </a:pPr>
            <a:r>
              <a:rPr lang="en-US" sz="2200" dirty="0">
                <a:latin typeface="Taub Sans" pitchFamily="2" charset="77"/>
                <a:ea typeface="Taub Sans" pitchFamily="2" charset="77"/>
              </a:rPr>
              <a:t>Account balance</a:t>
            </a:r>
          </a:p>
          <a:p>
            <a:pPr marL="174625" indent="-174625">
              <a:lnSpc>
                <a:spcPct val="90000"/>
              </a:lnSpc>
              <a:spcBef>
                <a:spcPts val="800"/>
              </a:spcBef>
              <a:buClr>
                <a:srgbClr val="7967AE"/>
              </a:buClr>
              <a:buSzPct val="100000"/>
              <a:buFont typeface="Wingdings" pitchFamily="2" charset="2"/>
              <a:buChar char="§"/>
              <a:defRPr/>
            </a:pPr>
            <a:r>
              <a:rPr lang="en-US" sz="2200" dirty="0">
                <a:latin typeface="Taub Sans" pitchFamily="2" charset="77"/>
                <a:ea typeface="Taub Sans" pitchFamily="2" charset="77"/>
              </a:rPr>
              <a:t>Contribution percentage</a:t>
            </a:r>
          </a:p>
          <a:p>
            <a:pPr marL="174625" indent="-174625">
              <a:lnSpc>
                <a:spcPct val="90000"/>
              </a:lnSpc>
              <a:spcBef>
                <a:spcPts val="800"/>
              </a:spcBef>
              <a:buClr>
                <a:srgbClr val="7967AE"/>
              </a:buClr>
              <a:buSzPct val="100000"/>
              <a:buFont typeface="Wingdings" pitchFamily="2" charset="2"/>
              <a:buChar char="§"/>
              <a:defRPr/>
            </a:pPr>
            <a:r>
              <a:rPr lang="en-US" sz="2200" dirty="0">
                <a:latin typeface="Taub Sans" pitchFamily="2" charset="77"/>
                <a:ea typeface="Taub Sans" pitchFamily="2" charset="77"/>
              </a:rPr>
              <a:t>Personal performance (rate of return)</a:t>
            </a:r>
          </a:p>
          <a:p>
            <a:pPr marL="174625" indent="-174625">
              <a:lnSpc>
                <a:spcPct val="90000"/>
              </a:lnSpc>
              <a:spcBef>
                <a:spcPts val="800"/>
              </a:spcBef>
              <a:buClr>
                <a:srgbClr val="7967AE"/>
              </a:buClr>
              <a:buSzPct val="100000"/>
              <a:buFont typeface="Wingdings" pitchFamily="2" charset="2"/>
              <a:buChar char="§"/>
              <a:defRPr/>
            </a:pPr>
            <a:r>
              <a:rPr lang="en-US" sz="2200" dirty="0">
                <a:latin typeface="Taub Sans" pitchFamily="2" charset="77"/>
                <a:ea typeface="Taub Sans" pitchFamily="2" charset="77"/>
              </a:rPr>
              <a:t>Investment funds and allocation information</a:t>
            </a:r>
          </a:p>
        </p:txBody>
      </p:sp>
      <p:sp>
        <p:nvSpPr>
          <p:cNvPr id="12" name="Rectangle 11">
            <a:extLst>
              <a:ext uri="{FF2B5EF4-FFF2-40B4-BE49-F238E27FC236}">
                <a16:creationId xmlns:a16="http://schemas.microsoft.com/office/drawing/2014/main" id="{2B65B186-D302-C048-9046-95FC42EFB378}"/>
              </a:ext>
            </a:extLst>
          </p:cNvPr>
          <p:cNvSpPr/>
          <p:nvPr/>
        </p:nvSpPr>
        <p:spPr>
          <a:xfrm>
            <a:off x="5342466" y="1626620"/>
            <a:ext cx="3801534" cy="3912781"/>
          </a:xfrm>
          <a:prstGeom prst="rect">
            <a:avLst/>
          </a:prstGeom>
          <a:solidFill>
            <a:srgbClr val="121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81263" y="5761973"/>
            <a:ext cx="8498911" cy="338554"/>
          </a:xfrm>
          <a:prstGeom prst="rect">
            <a:avLst/>
          </a:prstGeom>
          <a:noFill/>
        </p:spPr>
        <p:txBody>
          <a:bodyPr wrap="square" rtlCol="0">
            <a:spAutoFit/>
          </a:bodyPr>
          <a:lstStyle/>
          <a:p>
            <a:r>
              <a:rPr lang="en-US" sz="800" dirty="0">
                <a:latin typeface="Taub Sans" pitchFamily="2" charset="0"/>
                <a:ea typeface="Taub Sans" pitchFamily="2" charset="0"/>
              </a:rPr>
              <a:t>ADP, LLC owns and operates the ADP.com website and ADP mobile app.  ADP, LLC is a retirement plan record keeper and is responsible for the content as shown. Illustrations are representative of technological features only and are not meant to reflect any specific investment strategies nor any account or investment options.</a:t>
            </a:r>
          </a:p>
        </p:txBody>
      </p:sp>
      <p:pic>
        <p:nvPicPr>
          <p:cNvPr id="5" name="Picture 4"/>
          <p:cNvPicPr>
            <a:picLocks noChangeAspect="1"/>
          </p:cNvPicPr>
          <p:nvPr/>
        </p:nvPicPr>
        <p:blipFill>
          <a:blip r:embed="rId3"/>
          <a:stretch>
            <a:fillRect/>
          </a:stretch>
        </p:blipFill>
        <p:spPr>
          <a:xfrm>
            <a:off x="3612864" y="1605363"/>
            <a:ext cx="4850490" cy="3934038"/>
          </a:xfrm>
          <a:prstGeom prst="rect">
            <a:avLst/>
          </a:prstGeom>
          <a:ln>
            <a:solidFill>
              <a:schemeClr val="bg1">
                <a:lumMod val="50000"/>
              </a:schemeClr>
            </a:solidFill>
          </a:ln>
        </p:spPr>
      </p:pic>
    </p:spTree>
    <p:extLst>
      <p:ext uri="{BB962C8B-B14F-4D97-AF65-F5344CB8AC3E}">
        <p14:creationId xmlns:p14="http://schemas.microsoft.com/office/powerpoint/2010/main" val="392232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200" y="2045368"/>
            <a:ext cx="5257800" cy="2767264"/>
          </a:xfrm>
        </p:spPr>
        <p:txBody>
          <a:bodyPr>
            <a:noAutofit/>
          </a:bodyPr>
          <a:lstStyle/>
          <a:p>
            <a:pPr marL="342900" lvl="2" indent="-342900">
              <a:lnSpc>
                <a:spcPct val="100000"/>
              </a:lnSpc>
              <a:buFont typeface="+mj-lt"/>
              <a:buAutoNum type="arabicPeriod"/>
            </a:pPr>
            <a:r>
              <a:rPr lang="en-US" sz="2200" dirty="0"/>
              <a:t>Experts recommend reviewing your asset allocation at least annually</a:t>
            </a:r>
          </a:p>
          <a:p>
            <a:pPr marL="342900" lvl="2" indent="-342900">
              <a:lnSpc>
                <a:spcPct val="100000"/>
              </a:lnSpc>
              <a:buFont typeface="+mj-lt"/>
              <a:buAutoNum type="arabicPeriod"/>
            </a:pPr>
            <a:r>
              <a:rPr lang="en-US" sz="2200" dirty="0"/>
              <a:t>Review and evaluate your account: </a:t>
            </a:r>
          </a:p>
          <a:p>
            <a:pPr marL="739775" lvl="2" indent="-285750">
              <a:lnSpc>
                <a:spcPct val="100000"/>
              </a:lnSpc>
              <a:buClr>
                <a:srgbClr val="9182BC"/>
              </a:buClr>
              <a:buFont typeface="Wingdings" panose="05000000000000000000" pitchFamily="2" charset="2"/>
              <a:buChar char="§"/>
            </a:pPr>
            <a:r>
              <a:rPr lang="en-US" sz="2200" dirty="0">
                <a:ea typeface="ＭＳ Ｐゴシック" pitchFamily="34" charset="-128"/>
              </a:rPr>
              <a:t>After major “life changes” ( i.e. new job, change in marital status, birth of a baby)</a:t>
            </a:r>
          </a:p>
          <a:p>
            <a:pPr marL="739775" lvl="2" indent="-285750">
              <a:lnSpc>
                <a:spcPct val="100000"/>
              </a:lnSpc>
              <a:buClr>
                <a:srgbClr val="9182BC"/>
              </a:buClr>
              <a:buFont typeface="Wingdings" panose="05000000000000000000" pitchFamily="2" charset="2"/>
              <a:buChar char="§"/>
            </a:pPr>
            <a:r>
              <a:rPr lang="en-US" sz="2200" dirty="0">
                <a:ea typeface="ＭＳ Ｐゴシック" pitchFamily="34" charset="-128"/>
              </a:rPr>
              <a:t>As your investment time frame changes</a:t>
            </a:r>
          </a:p>
          <a:p>
            <a:pPr marL="739775" lvl="2" indent="-285750">
              <a:lnSpc>
                <a:spcPct val="100000"/>
              </a:lnSpc>
              <a:buClr>
                <a:srgbClr val="9182BC"/>
              </a:buClr>
              <a:buFont typeface="Wingdings" panose="05000000000000000000" pitchFamily="2" charset="2"/>
              <a:buChar char="§"/>
            </a:pPr>
            <a:r>
              <a:rPr lang="en-US" sz="2200" dirty="0">
                <a:ea typeface="ＭＳ Ｐゴシック" pitchFamily="34" charset="-128"/>
              </a:rPr>
              <a:t>After major market changes</a:t>
            </a:r>
            <a:endParaRPr lang="en-US" sz="2200" dirty="0"/>
          </a:p>
        </p:txBody>
      </p:sp>
      <p:sp>
        <p:nvSpPr>
          <p:cNvPr id="4" name="Title 3"/>
          <p:cNvSpPr>
            <a:spLocks noGrp="1"/>
          </p:cNvSpPr>
          <p:nvPr>
            <p:ph type="title"/>
          </p:nvPr>
        </p:nvSpPr>
        <p:spPr/>
        <p:txBody>
          <a:bodyPr/>
          <a:lstStyle/>
          <a:p>
            <a:r>
              <a:rPr lang="en-US" dirty="0">
                <a:solidFill>
                  <a:srgbClr val="7967AE"/>
                </a:solidFill>
              </a:rPr>
              <a:t>Keeping your assets on track</a:t>
            </a:r>
          </a:p>
        </p:txBody>
      </p:sp>
      <p:pic>
        <p:nvPicPr>
          <p:cNvPr id="8" name="Picture 7" descr="c:\Documents and Settings\robebre\Local Settings\Temporary Internet Files\Content.IE5\8V0L3CRY\MP900309194[2].jpg"/>
          <p:cNvPicPr>
            <a:picLocks noChangeAspect="1" noChangeArrowheads="1"/>
          </p:cNvPicPr>
          <p:nvPr/>
        </p:nvPicPr>
        <p:blipFill>
          <a:blip r:embed="rId3" cstate="print"/>
          <a:srcRect l="10577"/>
          <a:stretch>
            <a:fillRect/>
          </a:stretch>
        </p:blipFill>
        <p:spPr bwMode="auto">
          <a:xfrm>
            <a:off x="6106602" y="914399"/>
            <a:ext cx="3037398" cy="5476875"/>
          </a:xfrm>
          <a:prstGeom prst="rect">
            <a:avLst/>
          </a:prstGeom>
          <a:noFill/>
          <a:ln>
            <a:noFill/>
          </a:ln>
        </p:spPr>
      </p:pic>
    </p:spTree>
    <p:extLst>
      <p:ext uri="{BB962C8B-B14F-4D97-AF65-F5344CB8AC3E}">
        <p14:creationId xmlns:p14="http://schemas.microsoft.com/office/powerpoint/2010/main" val="3715525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200" y="2131547"/>
            <a:ext cx="5257800" cy="1720517"/>
          </a:xfrm>
        </p:spPr>
        <p:txBody>
          <a:bodyPr>
            <a:noAutofit/>
          </a:bodyPr>
          <a:lstStyle/>
          <a:p>
            <a:pPr marL="342900" lvl="2" indent="-342900">
              <a:lnSpc>
                <a:spcPct val="100000"/>
              </a:lnSpc>
              <a:buFont typeface="+mj-lt"/>
              <a:buAutoNum type="arabicPeriod" startAt="3"/>
            </a:pPr>
            <a:r>
              <a:rPr lang="en-US" sz="2200" dirty="0"/>
              <a:t>Consider lowering risks gradually</a:t>
            </a:r>
          </a:p>
          <a:p>
            <a:pPr marL="342900" lvl="2" indent="-342900">
              <a:lnSpc>
                <a:spcPct val="100000"/>
              </a:lnSpc>
              <a:buFont typeface="+mj-lt"/>
              <a:buAutoNum type="arabicPeriod" startAt="3"/>
            </a:pPr>
            <a:r>
              <a:rPr lang="en-US" sz="2200" dirty="0"/>
              <a:t>Rebalance your retirement account</a:t>
            </a:r>
          </a:p>
          <a:p>
            <a:pPr marL="800100" lvl="3" indent="-342900">
              <a:lnSpc>
                <a:spcPct val="100000"/>
              </a:lnSpc>
              <a:buClr>
                <a:srgbClr val="9182BC"/>
              </a:buClr>
              <a:buFont typeface="Wingdings" panose="05000000000000000000" pitchFamily="2" charset="2"/>
              <a:buChar char="§"/>
            </a:pPr>
            <a:r>
              <a:rPr lang="en-US" sz="2200" dirty="0">
                <a:latin typeface="Taub Sans" pitchFamily="2" charset="0"/>
                <a:ea typeface="Taub Sans" pitchFamily="2" charset="0"/>
              </a:rPr>
              <a:t>Consider electing the </a:t>
            </a:r>
            <a:r>
              <a:rPr lang="en-US" sz="2200" b="1" i="1" dirty="0">
                <a:solidFill>
                  <a:srgbClr val="203864"/>
                </a:solidFill>
                <a:latin typeface="Taub Sans" pitchFamily="2" charset="0"/>
                <a:ea typeface="Taub Sans" pitchFamily="2" charset="0"/>
              </a:rPr>
              <a:t>"Automatically Rebalance My Account</a:t>
            </a:r>
            <a:r>
              <a:rPr lang="en-US" sz="2200" dirty="0">
                <a:solidFill>
                  <a:srgbClr val="203864"/>
                </a:solidFill>
                <a:latin typeface="Taub Sans" pitchFamily="2" charset="0"/>
                <a:ea typeface="Taub Sans" pitchFamily="2" charset="0"/>
              </a:rPr>
              <a:t>”</a:t>
            </a:r>
            <a:r>
              <a:rPr lang="en-US" sz="2200" dirty="0">
                <a:latin typeface="Taub Sans" pitchFamily="2" charset="0"/>
                <a:ea typeface="Taub Sans" pitchFamily="2" charset="0"/>
              </a:rPr>
              <a:t> feature for your retirement account</a:t>
            </a:r>
          </a:p>
        </p:txBody>
      </p:sp>
      <p:sp>
        <p:nvSpPr>
          <p:cNvPr id="4" name="Title 3"/>
          <p:cNvSpPr>
            <a:spLocks noGrp="1"/>
          </p:cNvSpPr>
          <p:nvPr>
            <p:ph type="title"/>
          </p:nvPr>
        </p:nvSpPr>
        <p:spPr/>
        <p:txBody>
          <a:bodyPr/>
          <a:lstStyle/>
          <a:p>
            <a:r>
              <a:rPr lang="en-US" dirty="0">
                <a:solidFill>
                  <a:srgbClr val="7967AE"/>
                </a:solidFill>
              </a:rPr>
              <a:t>Keeping your assets on track</a:t>
            </a:r>
          </a:p>
        </p:txBody>
      </p:sp>
      <p:pic>
        <p:nvPicPr>
          <p:cNvPr id="8" name="Picture 7" descr="c:\Documents and Settings\robebre\Local Settings\Temporary Internet Files\Content.IE5\8V0L3CRY\MP900309194[2].jpg"/>
          <p:cNvPicPr>
            <a:picLocks noChangeAspect="1" noChangeArrowheads="1"/>
          </p:cNvPicPr>
          <p:nvPr/>
        </p:nvPicPr>
        <p:blipFill>
          <a:blip r:embed="rId3" cstate="print"/>
          <a:srcRect l="10577"/>
          <a:stretch>
            <a:fillRect/>
          </a:stretch>
        </p:blipFill>
        <p:spPr bwMode="auto">
          <a:xfrm>
            <a:off x="6106602" y="914399"/>
            <a:ext cx="3037398" cy="5476875"/>
          </a:xfrm>
          <a:prstGeom prst="rect">
            <a:avLst/>
          </a:prstGeom>
          <a:noFill/>
          <a:ln>
            <a:noFill/>
          </a:ln>
        </p:spPr>
      </p:pic>
    </p:spTree>
    <p:extLst>
      <p:ext uri="{BB962C8B-B14F-4D97-AF65-F5344CB8AC3E}">
        <p14:creationId xmlns:p14="http://schemas.microsoft.com/office/powerpoint/2010/main" val="1522552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503EF3C-3F7C-47E0-B891-54A2BC09CC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5153" y="1959352"/>
            <a:ext cx="2611647" cy="3013438"/>
          </a:xfrm>
          <a:prstGeom prst="rect">
            <a:avLst/>
          </a:prstGeom>
        </p:spPr>
      </p:pic>
      <p:sp>
        <p:nvSpPr>
          <p:cNvPr id="2" name="Content Placeholder 1"/>
          <p:cNvSpPr>
            <a:spLocks noGrp="1"/>
          </p:cNvSpPr>
          <p:nvPr>
            <p:ph idx="1"/>
          </p:nvPr>
        </p:nvSpPr>
        <p:spPr>
          <a:xfrm>
            <a:off x="619020" y="1427724"/>
            <a:ext cx="4962838" cy="3013438"/>
          </a:xfrm>
        </p:spPr>
        <p:txBody>
          <a:bodyPr/>
          <a:lstStyle/>
          <a:p>
            <a:r>
              <a:rPr lang="en-US" sz="2200" dirty="0">
                <a:solidFill>
                  <a:srgbClr val="002060"/>
                </a:solidFill>
              </a:rPr>
              <a:t>Automatically Rebalance My Account </a:t>
            </a:r>
          </a:p>
          <a:p>
            <a:pPr marL="285750" indent="-285750">
              <a:lnSpc>
                <a:spcPct val="100000"/>
              </a:lnSpc>
              <a:buClr>
                <a:srgbClr val="9182BC"/>
              </a:buClr>
              <a:buFont typeface="Wingdings" panose="05000000000000000000" pitchFamily="2" charset="2"/>
              <a:buChar char="§"/>
            </a:pPr>
            <a:r>
              <a:rPr lang="en-US" sz="2200" dirty="0">
                <a:ea typeface="ＭＳ Ｐゴシック" pitchFamily="1" charset="-128"/>
              </a:rPr>
              <a:t>Compare your current account allocation </a:t>
            </a:r>
            <a:br>
              <a:rPr lang="en-US" sz="2200" dirty="0">
                <a:ea typeface="ＭＳ Ｐゴシック" pitchFamily="1" charset="-128"/>
              </a:rPr>
            </a:br>
            <a:r>
              <a:rPr lang="en-US" sz="2200" dirty="0">
                <a:ea typeface="ＭＳ Ｐゴシック" pitchFamily="1" charset="-128"/>
              </a:rPr>
              <a:t>to your desired allocation </a:t>
            </a:r>
          </a:p>
          <a:p>
            <a:pPr marL="285750" indent="-285750">
              <a:lnSpc>
                <a:spcPct val="100000"/>
              </a:lnSpc>
              <a:buClr>
                <a:srgbClr val="9182BC"/>
              </a:buClr>
              <a:buFont typeface="Wingdings" panose="05000000000000000000" pitchFamily="2" charset="2"/>
              <a:buChar char="§"/>
            </a:pPr>
            <a:r>
              <a:rPr lang="en-US" sz="2200" dirty="0">
                <a:ea typeface="ＭＳ Ｐゴシック" pitchFamily="1" charset="-128"/>
              </a:rPr>
              <a:t>Decide whether to move your balances </a:t>
            </a:r>
          </a:p>
          <a:p>
            <a:pPr marL="285750" indent="-285750">
              <a:lnSpc>
                <a:spcPct val="100000"/>
              </a:lnSpc>
              <a:buClr>
                <a:srgbClr val="9182BC"/>
              </a:buClr>
              <a:buFont typeface="Wingdings" panose="05000000000000000000" pitchFamily="2" charset="2"/>
              <a:buChar char="§"/>
            </a:pPr>
            <a:r>
              <a:rPr lang="en-US" sz="2200" dirty="0"/>
              <a:t>Rebalance your account as often as you choose</a:t>
            </a:r>
          </a:p>
          <a:p>
            <a:pPr marL="605790" lvl="1" indent="-342900">
              <a:buClr>
                <a:srgbClr val="9182BC"/>
              </a:buClr>
            </a:pPr>
            <a:r>
              <a:rPr lang="en-US" sz="2200" dirty="0"/>
              <a:t>Quarterly</a:t>
            </a:r>
          </a:p>
          <a:p>
            <a:pPr marL="605790" lvl="1" indent="-342900">
              <a:buClr>
                <a:srgbClr val="9182BC"/>
              </a:buClr>
            </a:pPr>
            <a:r>
              <a:rPr lang="en-US" sz="2200" dirty="0"/>
              <a:t>Semi-annually</a:t>
            </a:r>
          </a:p>
          <a:p>
            <a:pPr marL="605790" lvl="1" indent="-342900">
              <a:buClr>
                <a:srgbClr val="9182BC"/>
              </a:buClr>
            </a:pPr>
            <a:r>
              <a:rPr lang="en-US" sz="2200" dirty="0"/>
              <a:t>Annually</a:t>
            </a:r>
          </a:p>
        </p:txBody>
      </p:sp>
      <p:sp>
        <p:nvSpPr>
          <p:cNvPr id="4" name="Title 3"/>
          <p:cNvSpPr>
            <a:spLocks noGrp="1"/>
          </p:cNvSpPr>
          <p:nvPr>
            <p:ph type="title"/>
          </p:nvPr>
        </p:nvSpPr>
        <p:spPr/>
        <p:txBody>
          <a:bodyPr/>
          <a:lstStyle/>
          <a:p>
            <a:r>
              <a:rPr lang="en-US" dirty="0">
                <a:solidFill>
                  <a:srgbClr val="7967AE"/>
                </a:solidFill>
              </a:rPr>
              <a:t>Investing for retirement</a:t>
            </a:r>
          </a:p>
        </p:txBody>
      </p:sp>
      <p:sp>
        <p:nvSpPr>
          <p:cNvPr id="3" name="TextBox 2"/>
          <p:cNvSpPr txBox="1"/>
          <p:nvPr/>
        </p:nvSpPr>
        <p:spPr>
          <a:xfrm>
            <a:off x="622380" y="5715000"/>
            <a:ext cx="8165004" cy="553998"/>
          </a:xfrm>
          <a:prstGeom prst="rect">
            <a:avLst/>
          </a:prstGeom>
          <a:noFill/>
        </p:spPr>
        <p:txBody>
          <a:bodyPr wrap="square" rtlCol="0">
            <a:spAutoFit/>
          </a:bodyPr>
          <a:lstStyle/>
          <a:p>
            <a:r>
              <a:rPr lang="en-US" sz="1000" dirty="0">
                <a:latin typeface="Taub Sans" pitchFamily="2" charset="0"/>
                <a:ea typeface="Taub Sans" pitchFamily="2" charset="0"/>
              </a:rPr>
              <a:t>Keep in mind that rebalancing your funds could mean potential sales charges or other fees. Additionally, switching out of an investment when the market  is doing poorly means locking in the loss.  Be aware that if your investments have increased in value, selling them to rebalance your portfolio in a taxable brokerage account could result in your having to pay capital gains taxes. </a:t>
            </a:r>
          </a:p>
        </p:txBody>
      </p:sp>
      <p:pic>
        <p:nvPicPr>
          <p:cNvPr id="5" name="Graphic 4">
            <a:extLst>
              <a:ext uri="{FF2B5EF4-FFF2-40B4-BE49-F238E27FC236}">
                <a16:creationId xmlns:a16="http://schemas.microsoft.com/office/drawing/2014/main" id="{F179E18E-AEB6-430E-AFB9-602E743EDE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5734" y="2557568"/>
            <a:ext cx="1727771" cy="1683469"/>
          </a:xfrm>
          <a:prstGeom prst="rect">
            <a:avLst/>
          </a:prstGeom>
        </p:spPr>
      </p:pic>
    </p:spTree>
    <p:extLst>
      <p:ext uri="{BB962C8B-B14F-4D97-AF65-F5344CB8AC3E}">
        <p14:creationId xmlns:p14="http://schemas.microsoft.com/office/powerpoint/2010/main" val="2522016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Stay informed</a:t>
            </a:r>
          </a:p>
        </p:txBody>
      </p:sp>
      <p:pic>
        <p:nvPicPr>
          <p:cNvPr id="2" name="Graphic 1">
            <a:extLst>
              <a:ext uri="{FF2B5EF4-FFF2-40B4-BE49-F238E27FC236}">
                <a16:creationId xmlns:a16="http://schemas.microsoft.com/office/drawing/2014/main" id="{ACC1DA7D-320C-4F4D-A3E1-46E3F2F85F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4808" y="4672715"/>
            <a:ext cx="555709" cy="544813"/>
          </a:xfrm>
          <a:prstGeom prst="rect">
            <a:avLst/>
          </a:prstGeom>
        </p:spPr>
      </p:pic>
    </p:spTree>
    <p:extLst>
      <p:ext uri="{BB962C8B-B14F-4D97-AF65-F5344CB8AC3E}">
        <p14:creationId xmlns:p14="http://schemas.microsoft.com/office/powerpoint/2010/main" val="4064187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7967AE"/>
                </a:solidFill>
              </a:rPr>
              <a:t>Information in the palm of your hand</a:t>
            </a:r>
          </a:p>
        </p:txBody>
      </p:sp>
      <p:sp>
        <p:nvSpPr>
          <p:cNvPr id="7" name="TextBox 9"/>
          <p:cNvSpPr txBox="1">
            <a:spLocks noChangeArrowheads="1"/>
          </p:cNvSpPr>
          <p:nvPr/>
        </p:nvSpPr>
        <p:spPr bwMode="auto">
          <a:xfrm>
            <a:off x="487363" y="1104244"/>
            <a:ext cx="5246142"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ts val="600"/>
              </a:spcBef>
            </a:pPr>
            <a:r>
              <a:rPr lang="en-US" altLang="en-US" sz="2200" b="1" dirty="0">
                <a:solidFill>
                  <a:srgbClr val="203864"/>
                </a:solidFill>
                <a:latin typeface="Taub Sans" pitchFamily="2" charset="0"/>
                <a:ea typeface="Taub Sans" pitchFamily="2" charset="0"/>
                <a:cs typeface="Arial" panose="020B0604020202020204" pitchFamily="34" charset="0"/>
              </a:rPr>
              <a:t>ADP Mobile App</a:t>
            </a:r>
            <a:r>
              <a:rPr lang="en-US" altLang="en-US" sz="2200" baseline="30000" dirty="0">
                <a:solidFill>
                  <a:srgbClr val="203864"/>
                </a:solidFill>
                <a:latin typeface="Taub Sans" pitchFamily="2" charset="0"/>
                <a:ea typeface="Taub Sans" pitchFamily="2" charset="0"/>
                <a:cs typeface="Arial" panose="020B0604020202020204" pitchFamily="34" charset="0"/>
              </a:rPr>
              <a:t>1</a:t>
            </a:r>
            <a:endParaRPr lang="en-US" altLang="en-US" sz="2200" b="1" dirty="0">
              <a:solidFill>
                <a:srgbClr val="203864"/>
              </a:solidFill>
              <a:latin typeface="Taub Sans" pitchFamily="2" charset="0"/>
              <a:ea typeface="Taub Sans" pitchFamily="2" charset="0"/>
              <a:cs typeface="Arial" panose="020B0604020202020204" pitchFamily="34" charset="0"/>
            </a:endParaRPr>
          </a:p>
          <a:p>
            <a:pPr>
              <a:spcBef>
                <a:spcPts val="600"/>
              </a:spcBef>
            </a:pPr>
            <a:r>
              <a:rPr lang="en-US" altLang="en-US" sz="2200" dirty="0">
                <a:latin typeface="Taub Sans" pitchFamily="2" charset="0"/>
                <a:ea typeface="Taub Sans" pitchFamily="2" charset="0"/>
                <a:cs typeface="Arial" panose="020B0604020202020204" pitchFamily="34" charset="0"/>
              </a:rPr>
              <a:t>ADP’s Mobile Application provides a convenient and fast way to access to your 401(k) information. Download it today and get started. </a:t>
            </a:r>
          </a:p>
        </p:txBody>
      </p:sp>
      <p:sp>
        <p:nvSpPr>
          <p:cNvPr id="8" name="TextBox 1"/>
          <p:cNvSpPr txBox="1">
            <a:spLocks noChangeArrowheads="1"/>
          </p:cNvSpPr>
          <p:nvPr/>
        </p:nvSpPr>
        <p:spPr bwMode="auto">
          <a:xfrm>
            <a:off x="487364" y="3927257"/>
            <a:ext cx="496574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200" dirty="0">
                <a:latin typeface="Taub Sans" pitchFamily="2" charset="0"/>
                <a:ea typeface="Taub Sans" pitchFamily="2" charset="0"/>
                <a:cs typeface="Arial" panose="020B0604020202020204" pitchFamily="34" charset="0"/>
              </a:rPr>
              <a:t>The easy-to-navigate dashboard allows you access to account information and allows you to perform certain account transactions – all on your mobile device. </a:t>
            </a:r>
          </a:p>
          <a:p>
            <a:pPr eaLnBrk="1" hangingPunct="1"/>
            <a:endParaRPr lang="en-US" altLang="en-US" sz="2200" dirty="0">
              <a:latin typeface="Taub Sans" pitchFamily="2" charset="0"/>
              <a:ea typeface="Taub Sans" pitchFamily="2" charset="0"/>
              <a:cs typeface="Arial" panose="020B0604020202020204"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r="56267" b="28259"/>
          <a:stretch>
            <a:fillRect/>
          </a:stretch>
        </p:blipFill>
        <p:spPr bwMode="auto">
          <a:xfrm>
            <a:off x="487363" y="3245261"/>
            <a:ext cx="2833687" cy="72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C83A971-DC6F-49DC-8F2E-425B9B22836E}"/>
              </a:ext>
            </a:extLst>
          </p:cNvPr>
          <p:cNvSpPr/>
          <p:nvPr/>
        </p:nvSpPr>
        <p:spPr>
          <a:xfrm>
            <a:off x="6096000" y="1109561"/>
            <a:ext cx="3048000" cy="4517898"/>
          </a:xfrm>
          <a:prstGeom prst="rect">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p:nvPr/>
        </p:nvPicPr>
        <p:blipFill rotWithShape="1">
          <a:blip r:embed="rId4"/>
          <a:srcRect l="5111" t="2464" r="4451" b="3935"/>
          <a:stretch/>
        </p:blipFill>
        <p:spPr>
          <a:xfrm>
            <a:off x="5729288" y="1109555"/>
            <a:ext cx="2174633" cy="4517898"/>
          </a:xfrm>
          <a:prstGeom prst="roundRect">
            <a:avLst/>
          </a:prstGeom>
        </p:spPr>
      </p:pic>
      <p:sp>
        <p:nvSpPr>
          <p:cNvPr id="3" name="TextBox 2"/>
          <p:cNvSpPr txBox="1"/>
          <p:nvPr/>
        </p:nvSpPr>
        <p:spPr>
          <a:xfrm>
            <a:off x="5729288" y="5817303"/>
            <a:ext cx="3345886" cy="338554"/>
          </a:xfrm>
          <a:prstGeom prst="rect">
            <a:avLst/>
          </a:prstGeom>
          <a:noFill/>
        </p:spPr>
        <p:txBody>
          <a:bodyPr wrap="square" rtlCol="0">
            <a:spAutoFit/>
          </a:bodyPr>
          <a:lstStyle/>
          <a:p>
            <a:r>
              <a:rPr lang="en-US" sz="800" dirty="0">
                <a:latin typeface="Taub Sans" pitchFamily="2" charset="0"/>
                <a:ea typeface="Taub Sans" pitchFamily="2" charset="0"/>
              </a:rPr>
              <a:t>This screen is representative of website features and is not meant </a:t>
            </a:r>
            <a:br>
              <a:rPr lang="en-US" sz="800" dirty="0">
                <a:latin typeface="Taub Sans" pitchFamily="2" charset="0"/>
                <a:ea typeface="Taub Sans" pitchFamily="2" charset="0"/>
              </a:rPr>
            </a:br>
            <a:r>
              <a:rPr lang="en-US" sz="800" dirty="0">
                <a:latin typeface="Taub Sans" pitchFamily="2" charset="0"/>
                <a:ea typeface="Taub Sans" pitchFamily="2" charset="0"/>
              </a:rPr>
              <a:t>to reflect any specific investments or customer account.</a:t>
            </a:r>
          </a:p>
        </p:txBody>
      </p:sp>
    </p:spTree>
    <p:extLst>
      <p:ext uri="{BB962C8B-B14F-4D97-AF65-F5344CB8AC3E}">
        <p14:creationId xmlns:p14="http://schemas.microsoft.com/office/powerpoint/2010/main" val="3615826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76E6959-344A-6242-A638-0C0AA69AA7C4}"/>
              </a:ext>
            </a:extLst>
          </p:cNvPr>
          <p:cNvCxnSpPr>
            <a:cxnSpLocks/>
          </p:cNvCxnSpPr>
          <p:nvPr/>
        </p:nvCxnSpPr>
        <p:spPr>
          <a:xfrm>
            <a:off x="0" y="5486400"/>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99CCE2B-3511-534C-B4EE-A6BC6F6CCCC4}"/>
              </a:ext>
            </a:extLst>
          </p:cNvPr>
          <p:cNvSpPr/>
          <p:nvPr/>
        </p:nvSpPr>
        <p:spPr>
          <a:xfrm>
            <a:off x="395289" y="914401"/>
            <a:ext cx="8748711" cy="4572000"/>
          </a:xfrm>
          <a:prstGeom prst="rect">
            <a:avLst/>
          </a:prstGeom>
          <a:solidFill>
            <a:srgbClr val="121C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Taub Sans" pitchFamily="2" charset="77"/>
              <a:ea typeface="Taub Sans" pitchFamily="2" charset="77"/>
            </a:endParaRPr>
          </a:p>
        </p:txBody>
      </p:sp>
      <p:sp>
        <p:nvSpPr>
          <p:cNvPr id="16" name="Title 3"/>
          <p:cNvSpPr txBox="1">
            <a:spLocks/>
          </p:cNvSpPr>
          <p:nvPr/>
        </p:nvSpPr>
        <p:spPr>
          <a:xfrm>
            <a:off x="457200" y="1"/>
            <a:ext cx="8229600" cy="914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7967AE"/>
                </a:solidFill>
                <a:latin typeface="Taub Sans" pitchFamily="2" charset="0"/>
                <a:ea typeface="Taub Sans" pitchFamily="2" charset="0"/>
                <a:cs typeface="+mj-cs"/>
              </a:defRPr>
            </a:lvl1pPr>
          </a:lstStyle>
          <a:p>
            <a:r>
              <a:rPr lang="en-US" dirty="0">
                <a:cs typeface="Taub Sans Regular"/>
              </a:rPr>
              <a:t>What Are You #WorkingFor? </a:t>
            </a:r>
          </a:p>
        </p:txBody>
      </p:sp>
      <p:pic>
        <p:nvPicPr>
          <p:cNvPr id="20" name="Picture 19" descr="TecKnow_Image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7873" y="1316628"/>
            <a:ext cx="2731099" cy="1629773"/>
          </a:xfrm>
          <a:prstGeom prst="rect">
            <a:avLst/>
          </a:prstGeom>
        </p:spPr>
      </p:pic>
      <p:pic>
        <p:nvPicPr>
          <p:cNvPr id="6" name="Picture 5" descr="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146" y="1316628"/>
            <a:ext cx="2566502" cy="2298269"/>
          </a:xfrm>
          <a:prstGeom prst="rect">
            <a:avLst/>
          </a:prstGeom>
        </p:spPr>
      </p:pic>
      <p:pic>
        <p:nvPicPr>
          <p:cNvPr id="23" name="Picture 22" descr="2.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2147" y="3704888"/>
            <a:ext cx="2549390" cy="1396031"/>
          </a:xfrm>
          <a:prstGeom prst="rect">
            <a:avLst/>
          </a:prstGeom>
        </p:spPr>
      </p:pic>
      <p:pic>
        <p:nvPicPr>
          <p:cNvPr id="24" name="Picture 23" descr="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11651" y="1316627"/>
            <a:ext cx="2332322" cy="3784291"/>
          </a:xfrm>
          <a:prstGeom prst="rect">
            <a:avLst/>
          </a:prstGeom>
        </p:spPr>
      </p:pic>
      <p:pic>
        <p:nvPicPr>
          <p:cNvPr id="25" name="Picture 24" descr="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43747" y="3055643"/>
            <a:ext cx="2731099" cy="2045276"/>
          </a:xfrm>
          <a:prstGeom prst="rect">
            <a:avLst/>
          </a:prstGeom>
        </p:spPr>
      </p:pic>
    </p:spTree>
    <p:extLst>
      <p:ext uri="{BB962C8B-B14F-4D97-AF65-F5344CB8AC3E}">
        <p14:creationId xmlns:p14="http://schemas.microsoft.com/office/powerpoint/2010/main" val="1214494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51042212"/>
              </p:ext>
            </p:extLst>
          </p:nvPr>
        </p:nvGraphicFramePr>
        <p:xfrm>
          <a:off x="193334" y="1737902"/>
          <a:ext cx="8776386" cy="4140834"/>
        </p:xfrm>
        <a:graphic>
          <a:graphicData uri="http://schemas.openxmlformats.org/drawingml/2006/table">
            <a:tbl>
              <a:tblPr firstRow="1" bandRow="1">
                <a:tableStyleId>{2D5ABB26-0587-4C30-8999-92F81FD0307C}</a:tableStyleId>
              </a:tblPr>
              <a:tblGrid>
                <a:gridCol w="2925462">
                  <a:extLst>
                    <a:ext uri="{9D8B030D-6E8A-4147-A177-3AD203B41FA5}">
                      <a16:colId xmlns:a16="http://schemas.microsoft.com/office/drawing/2014/main" val="20000"/>
                    </a:ext>
                  </a:extLst>
                </a:gridCol>
                <a:gridCol w="2797374">
                  <a:extLst>
                    <a:ext uri="{9D8B030D-6E8A-4147-A177-3AD203B41FA5}">
                      <a16:colId xmlns:a16="http://schemas.microsoft.com/office/drawing/2014/main" val="20001"/>
                    </a:ext>
                  </a:extLst>
                </a:gridCol>
                <a:gridCol w="3053550">
                  <a:extLst>
                    <a:ext uri="{9D8B030D-6E8A-4147-A177-3AD203B41FA5}">
                      <a16:colId xmlns:a16="http://schemas.microsoft.com/office/drawing/2014/main" val="20002"/>
                    </a:ext>
                  </a:extLst>
                </a:gridCol>
              </a:tblGrid>
              <a:tr h="1727674">
                <a:tc>
                  <a:txBody>
                    <a:bodyPr/>
                    <a:lstStyle/>
                    <a:p>
                      <a:pPr algn="ctr"/>
                      <a:endParaRPr lang="en-US" sz="2200" dirty="0">
                        <a:latin typeface="Taub Sans" pitchFamily="2" charset="0"/>
                        <a:ea typeface="Taub Sans" pitchFamily="2" charset="0"/>
                      </a:endParaRPr>
                    </a:p>
                  </a:txBody>
                  <a:tcPr/>
                </a:tc>
                <a:tc>
                  <a:txBody>
                    <a:bodyPr/>
                    <a:lstStyle/>
                    <a:p>
                      <a:pPr algn="ctr"/>
                      <a:endParaRPr lang="en-US" sz="2200" dirty="0">
                        <a:latin typeface="Taub Sans" pitchFamily="2" charset="0"/>
                        <a:ea typeface="Taub Sans" pitchFamily="2" charset="0"/>
                      </a:endParaRPr>
                    </a:p>
                  </a:txBody>
                  <a:tcPr/>
                </a:tc>
                <a:tc>
                  <a:txBody>
                    <a:bodyPr/>
                    <a:lstStyle/>
                    <a:p>
                      <a:pPr algn="ctr"/>
                      <a:endParaRPr lang="en-US" sz="2200" dirty="0">
                        <a:latin typeface="Taub Sans" pitchFamily="2" charset="0"/>
                        <a:ea typeface="Taub Sans" pitchFamily="2" charset="0"/>
                      </a:endParaRPr>
                    </a:p>
                  </a:txBody>
                  <a:tcPr/>
                </a:tc>
                <a:extLst>
                  <a:ext uri="{0D108BD9-81ED-4DB2-BD59-A6C34878D82A}">
                    <a16:rowId xmlns:a16="http://schemas.microsoft.com/office/drawing/2014/main" val="10000"/>
                  </a:ext>
                </a:extLst>
              </a:tr>
              <a:tr h="2413160">
                <a:tc>
                  <a:txBody>
                    <a:bodyPr/>
                    <a:lstStyle/>
                    <a:p>
                      <a:pPr marL="0" indent="0" algn="ctr">
                        <a:lnSpc>
                          <a:spcPct val="100000"/>
                        </a:lnSpc>
                        <a:spcBef>
                          <a:spcPts val="1000"/>
                        </a:spcBef>
                      </a:pPr>
                      <a:r>
                        <a:rPr lang="en-US" sz="2200" b="1" dirty="0">
                          <a:solidFill>
                            <a:srgbClr val="111C4E"/>
                          </a:solidFill>
                          <a:latin typeface="Taub Sans" pitchFamily="2" charset="0"/>
                          <a:ea typeface="Taub Sans" pitchFamily="2" charset="0"/>
                        </a:rPr>
                        <a:t>Self-Service</a:t>
                      </a:r>
                    </a:p>
                    <a:p>
                      <a:pPr marL="0" indent="0" algn="ctr">
                        <a:lnSpc>
                          <a:spcPct val="100000"/>
                        </a:lnSpc>
                        <a:spcBef>
                          <a:spcPts val="1000"/>
                        </a:spcBef>
                      </a:pPr>
                      <a:r>
                        <a:rPr lang="en-US" sz="2200" dirty="0">
                          <a:latin typeface="Taub Sans" pitchFamily="2" charset="0"/>
                          <a:ea typeface="Taub Sans" pitchFamily="2" charset="0"/>
                        </a:rPr>
                        <a:t>Do-it-yourself </a:t>
                      </a:r>
                      <a:br>
                        <a:rPr lang="en-US" sz="2200" dirty="0">
                          <a:latin typeface="Taub Sans" pitchFamily="2" charset="0"/>
                          <a:ea typeface="Taub Sans" pitchFamily="2" charset="0"/>
                        </a:rPr>
                      </a:br>
                      <a:r>
                        <a:rPr lang="en-US" sz="2200" dirty="0">
                          <a:latin typeface="Taub Sans" pitchFamily="2" charset="0"/>
                          <a:ea typeface="Taub Sans" pitchFamily="2" charset="0"/>
                        </a:rPr>
                        <a:t>online retirement </a:t>
                      </a:r>
                      <a:br>
                        <a:rPr lang="en-US" sz="2200" dirty="0">
                          <a:latin typeface="Taub Sans" pitchFamily="2" charset="0"/>
                          <a:ea typeface="Taub Sans" pitchFamily="2" charset="0"/>
                        </a:rPr>
                      </a:br>
                      <a:r>
                        <a:rPr lang="en-US" sz="2200" dirty="0">
                          <a:latin typeface="Taub Sans" pitchFamily="2" charset="0"/>
                          <a:ea typeface="Taub Sans" pitchFamily="2" charset="0"/>
                        </a:rPr>
                        <a:t>planning &amp; support</a:t>
                      </a:r>
                    </a:p>
                    <a:p>
                      <a:pPr marL="0" indent="0" algn="ctr">
                        <a:lnSpc>
                          <a:spcPct val="100000"/>
                        </a:lnSpc>
                        <a:spcBef>
                          <a:spcPts val="1000"/>
                        </a:spcBef>
                      </a:pPr>
                      <a:r>
                        <a:rPr lang="en-US" sz="1800" dirty="0">
                          <a:latin typeface="Taub Sans" pitchFamily="2" charset="0"/>
                          <a:ea typeface="Taub Sans" pitchFamily="2" charset="0"/>
                        </a:rPr>
                        <a:t>Available at no </a:t>
                      </a:r>
                      <a:br>
                        <a:rPr lang="en-US" sz="1800" dirty="0">
                          <a:latin typeface="Taub Sans" pitchFamily="2" charset="0"/>
                          <a:ea typeface="Taub Sans" pitchFamily="2" charset="0"/>
                        </a:rPr>
                      </a:br>
                      <a:r>
                        <a:rPr lang="en-US" sz="1800" dirty="0">
                          <a:latin typeface="Taub Sans" pitchFamily="2" charset="0"/>
                          <a:ea typeface="Taub Sans" pitchFamily="2" charset="0"/>
                        </a:rPr>
                        <a:t>additional cost</a:t>
                      </a:r>
                    </a:p>
                  </a:txBody>
                  <a:tcPr/>
                </a:tc>
                <a:tc>
                  <a:txBody>
                    <a:bodyPr/>
                    <a:lstStyle/>
                    <a:p>
                      <a:pPr marL="0" indent="0" algn="ctr">
                        <a:lnSpc>
                          <a:spcPct val="100000"/>
                        </a:lnSpc>
                        <a:spcBef>
                          <a:spcPts val="1000"/>
                        </a:spcBef>
                      </a:pPr>
                      <a:r>
                        <a:rPr lang="en-US" sz="2200" b="1" dirty="0">
                          <a:solidFill>
                            <a:srgbClr val="111C4E"/>
                          </a:solidFill>
                          <a:latin typeface="Taub Sans" pitchFamily="2" charset="0"/>
                          <a:ea typeface="Taub Sans" pitchFamily="2" charset="0"/>
                        </a:rPr>
                        <a:t>Management</a:t>
                      </a:r>
                    </a:p>
                    <a:p>
                      <a:pPr marL="0" indent="0" algn="ctr">
                        <a:lnSpc>
                          <a:spcPct val="100000"/>
                        </a:lnSpc>
                        <a:spcBef>
                          <a:spcPts val="1000"/>
                        </a:spcBef>
                      </a:pPr>
                      <a:r>
                        <a:rPr lang="en-US" sz="2200" dirty="0">
                          <a:latin typeface="Taub Sans" pitchFamily="2" charset="0"/>
                          <a:ea typeface="Taub Sans" pitchFamily="2" charset="0"/>
                        </a:rPr>
                        <a:t>Automated </a:t>
                      </a:r>
                      <a:br>
                        <a:rPr lang="en-US" sz="2200" dirty="0">
                          <a:latin typeface="Taub Sans" pitchFamily="2" charset="0"/>
                          <a:ea typeface="Taub Sans" pitchFamily="2" charset="0"/>
                        </a:rPr>
                      </a:br>
                      <a:r>
                        <a:rPr lang="en-US" sz="2200" dirty="0">
                          <a:latin typeface="Taub Sans" pitchFamily="2" charset="0"/>
                          <a:ea typeface="Taub Sans" pitchFamily="2" charset="0"/>
                        </a:rPr>
                        <a:t>retirement planning, management &amp; guidance</a:t>
                      </a:r>
                    </a:p>
                    <a:p>
                      <a:pPr marL="0" indent="0" algn="ctr">
                        <a:lnSpc>
                          <a:spcPct val="100000"/>
                        </a:lnSpc>
                        <a:spcBef>
                          <a:spcPts val="1000"/>
                        </a:spcBef>
                      </a:pPr>
                      <a:r>
                        <a:rPr lang="en-US" sz="1800" dirty="0">
                          <a:latin typeface="Taub Sans" pitchFamily="2" charset="0"/>
                          <a:ea typeface="Taub Sans" pitchFamily="2" charset="0"/>
                        </a:rPr>
                        <a:t>This is a fee-based service</a:t>
                      </a:r>
                    </a:p>
                  </a:txBody>
                  <a:tcPr/>
                </a:tc>
                <a:tc>
                  <a:txBody>
                    <a:bodyPr/>
                    <a:lstStyle/>
                    <a:p>
                      <a:pPr marL="0" indent="0" algn="ctr">
                        <a:lnSpc>
                          <a:spcPct val="100000"/>
                        </a:lnSpc>
                        <a:spcBef>
                          <a:spcPts val="1000"/>
                        </a:spcBef>
                        <a:tabLst/>
                      </a:pPr>
                      <a:r>
                        <a:rPr lang="en-US" sz="2200" b="1" dirty="0">
                          <a:solidFill>
                            <a:srgbClr val="111C4E"/>
                          </a:solidFill>
                          <a:latin typeface="Taub Sans" pitchFamily="2" charset="0"/>
                          <a:ea typeface="Taub Sans" pitchFamily="2" charset="0"/>
                        </a:rPr>
                        <a:t>Personal Advisor</a:t>
                      </a:r>
                    </a:p>
                    <a:p>
                      <a:pPr marL="0" indent="0" algn="ctr">
                        <a:lnSpc>
                          <a:spcPct val="100000"/>
                        </a:lnSpc>
                        <a:spcBef>
                          <a:spcPts val="1000"/>
                        </a:spcBef>
                        <a:tabLst/>
                      </a:pPr>
                      <a:r>
                        <a:rPr lang="en-US" sz="2200" dirty="0">
                          <a:latin typeface="Taub Sans" pitchFamily="2" charset="0"/>
                          <a:ea typeface="Taub Sans" pitchFamily="2" charset="0"/>
                        </a:rPr>
                        <a:t>Financial planning &amp;  management of your </a:t>
                      </a:r>
                      <a:br>
                        <a:rPr lang="en-US" sz="2200" dirty="0">
                          <a:latin typeface="Taub Sans" pitchFamily="2" charset="0"/>
                          <a:ea typeface="Taub Sans" pitchFamily="2" charset="0"/>
                        </a:rPr>
                      </a:br>
                      <a:r>
                        <a:rPr lang="en-US" sz="2200" dirty="0">
                          <a:latin typeface="Taub Sans" pitchFamily="2" charset="0"/>
                          <a:ea typeface="Taub Sans" pitchFamily="2" charset="0"/>
                        </a:rPr>
                        <a:t>401(k) and outside accounts </a:t>
                      </a:r>
                    </a:p>
                    <a:p>
                      <a:pPr marL="0" indent="0" algn="ctr">
                        <a:lnSpc>
                          <a:spcPct val="100000"/>
                        </a:lnSpc>
                        <a:spcBef>
                          <a:spcPts val="1000"/>
                        </a:spcBef>
                        <a:tabLst/>
                      </a:pPr>
                      <a:r>
                        <a:rPr lang="en-US" sz="1800" dirty="0">
                          <a:latin typeface="Taub Sans" pitchFamily="2" charset="0"/>
                          <a:ea typeface="Taub Sans" pitchFamily="2" charset="0"/>
                        </a:rPr>
                        <a:t>This is a fee-based service</a:t>
                      </a:r>
                    </a:p>
                  </a:txBody>
                  <a:tcPr/>
                </a:tc>
                <a:extLst>
                  <a:ext uri="{0D108BD9-81ED-4DB2-BD59-A6C34878D82A}">
                    <a16:rowId xmlns:a16="http://schemas.microsoft.com/office/drawing/2014/main" val="10001"/>
                  </a:ext>
                </a:extLst>
              </a:tr>
            </a:tbl>
          </a:graphicData>
        </a:graphic>
      </p:graphicFrame>
      <p:sp>
        <p:nvSpPr>
          <p:cNvPr id="4" name="Title 3"/>
          <p:cNvSpPr>
            <a:spLocks noGrp="1"/>
          </p:cNvSpPr>
          <p:nvPr>
            <p:ph type="title"/>
          </p:nvPr>
        </p:nvSpPr>
        <p:spPr/>
        <p:txBody>
          <a:bodyPr/>
          <a:lstStyle/>
          <a:p>
            <a:r>
              <a:rPr lang="en-US" dirty="0">
                <a:solidFill>
                  <a:srgbClr val="7967AE"/>
                </a:solidFill>
              </a:rPr>
              <a:t>Advisory services available through Financial Engines</a:t>
            </a:r>
          </a:p>
        </p:txBody>
      </p:sp>
      <p:pic>
        <p:nvPicPr>
          <p:cNvPr id="6" name="Graphic 2">
            <a:extLst>
              <a:ext uri="{FF2B5EF4-FFF2-40B4-BE49-F238E27FC236}">
                <a16:creationId xmlns:a16="http://schemas.microsoft.com/office/drawing/2014/main" id="{B45FCF0E-ED65-4FA6-A92A-DC3F174E42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067" y="2105681"/>
            <a:ext cx="1013064" cy="1058595"/>
          </a:xfrm>
          <a:prstGeom prst="rect">
            <a:avLst/>
          </a:prstGeom>
        </p:spPr>
      </p:pic>
      <p:pic>
        <p:nvPicPr>
          <p:cNvPr id="7" name="Graphic 13">
            <a:extLst>
              <a:ext uri="{FF2B5EF4-FFF2-40B4-BE49-F238E27FC236}">
                <a16:creationId xmlns:a16="http://schemas.microsoft.com/office/drawing/2014/main" id="{93AD4C1E-F20D-4D38-8673-2C7B31F252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97872" y="2145352"/>
            <a:ext cx="1028949" cy="1136629"/>
          </a:xfrm>
          <a:prstGeom prst="rect">
            <a:avLst/>
          </a:prstGeom>
        </p:spPr>
      </p:pic>
      <p:pic>
        <p:nvPicPr>
          <p:cNvPr id="8" name="Graphic 14">
            <a:extLst>
              <a:ext uri="{FF2B5EF4-FFF2-40B4-BE49-F238E27FC236}">
                <a16:creationId xmlns:a16="http://schemas.microsoft.com/office/drawing/2014/main" id="{0F26AF2D-4D0F-4B69-B17C-77E602E8FA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98729" y="2228043"/>
            <a:ext cx="973061" cy="1155363"/>
          </a:xfrm>
          <a:prstGeom prst="rect">
            <a:avLst/>
          </a:prstGeom>
        </p:spPr>
      </p:pic>
      <p:pic>
        <p:nvPicPr>
          <p:cNvPr id="9" name="Picture 8">
            <a:extLst>
              <a:ext uri="{FF2B5EF4-FFF2-40B4-BE49-F238E27FC236}">
                <a16:creationId xmlns:a16="http://schemas.microsoft.com/office/drawing/2014/main" id="{32008299-5467-4806-85FA-68949BB59560}"/>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6898729" y="2389997"/>
            <a:ext cx="774279" cy="774279"/>
          </a:xfrm>
          <a:prstGeom prst="rect">
            <a:avLst/>
          </a:prstGeom>
        </p:spPr>
      </p:pic>
      <p:pic>
        <p:nvPicPr>
          <p:cNvPr id="10" name="Picture 9">
            <a:extLst>
              <a:ext uri="{FF2B5EF4-FFF2-40B4-BE49-F238E27FC236}">
                <a16:creationId xmlns:a16="http://schemas.microsoft.com/office/drawing/2014/main" id="{45F0C503-07F2-49A2-A108-C14043F31986}"/>
              </a:ext>
            </a:extLst>
          </p:cNvPr>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4094885" y="2247069"/>
            <a:ext cx="834921" cy="834921"/>
          </a:xfrm>
          <a:prstGeom prst="rect">
            <a:avLst/>
          </a:prstGeom>
        </p:spPr>
      </p:pic>
      <p:pic>
        <p:nvPicPr>
          <p:cNvPr id="11" name="Picture 10">
            <a:extLst>
              <a:ext uri="{FF2B5EF4-FFF2-40B4-BE49-F238E27FC236}">
                <a16:creationId xmlns:a16="http://schemas.microsoft.com/office/drawing/2014/main" id="{964C4980-B798-4F52-A4C1-0DC3F5DC9FF6}"/>
              </a:ext>
            </a:extLst>
          </p:cNvPr>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1138579" y="2263683"/>
            <a:ext cx="782040" cy="782040"/>
          </a:xfrm>
          <a:prstGeom prst="rect">
            <a:avLst/>
          </a:prstGeom>
        </p:spPr>
      </p:pic>
      <p:sp>
        <p:nvSpPr>
          <p:cNvPr id="12" name="Text Placeholder 3"/>
          <p:cNvSpPr txBox="1">
            <a:spLocks/>
          </p:cNvSpPr>
          <p:nvPr/>
        </p:nvSpPr>
        <p:spPr bwMode="auto">
          <a:xfrm>
            <a:off x="505328" y="5773479"/>
            <a:ext cx="8229600" cy="59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sz="800" dirty="0">
                <a:latin typeface="Taub Sans" pitchFamily="2" charset="0"/>
                <a:ea typeface="Taub Sans" pitchFamily="2" charset="0"/>
              </a:rPr>
              <a:t>Participant advisory and management services provided by Financial Engines Professional Management is made available to plans </a:t>
            </a:r>
            <a:r>
              <a:rPr lang="en-US" sz="800" dirty="0" err="1">
                <a:latin typeface="Taub Sans" pitchFamily="2" charset="0"/>
                <a:ea typeface="Taub Sans" pitchFamily="2" charset="0"/>
              </a:rPr>
              <a:t>recordkept</a:t>
            </a:r>
            <a:r>
              <a:rPr lang="en-US" sz="800" dirty="0">
                <a:latin typeface="Taub Sans" pitchFamily="2" charset="0"/>
                <a:ea typeface="Taub Sans" pitchFamily="2" charset="0"/>
              </a:rPr>
              <a:t> by ADP, LLC (“ADP”), however Financial Engines is not affiliated with ADP nor any of ADP’s affiliates, parents, or subsidiaries. ADP provides technology services that facilitate a plan’s connectivity to the services of Financial Engines and provides information about Financial Engines’ services to you; however the provision of these services is in no way a recommendation or endorsement by ADP of Financial Engines, nor does it imply a certain level of skill or services offered by Financial Engines.</a:t>
            </a:r>
          </a:p>
        </p:txBody>
      </p:sp>
      <p:sp>
        <p:nvSpPr>
          <p:cNvPr id="13" name="Text Placeholder 1"/>
          <p:cNvSpPr txBox="1">
            <a:spLocks/>
          </p:cNvSpPr>
          <p:nvPr/>
        </p:nvSpPr>
        <p:spPr>
          <a:xfrm>
            <a:off x="567563" y="1170292"/>
            <a:ext cx="7054644" cy="7162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a:buClr>
                <a:srgbClr val="9182BC"/>
              </a:buClr>
              <a:defRPr/>
            </a:pPr>
            <a:r>
              <a:rPr lang="en-US" altLang="en-US" sz="2200" dirty="0"/>
              <a:t>Independent investment advisor</a:t>
            </a:r>
          </a:p>
          <a:p>
            <a:pPr marL="285750" lvl="1">
              <a:buClr>
                <a:srgbClr val="9182BC"/>
              </a:buClr>
              <a:defRPr/>
            </a:pPr>
            <a:r>
              <a:rPr lang="en-US" altLang="en-US" sz="2200" kern="1100" spc="-60" dirty="0"/>
              <a:t>Three tiers of services are available</a:t>
            </a:r>
          </a:p>
          <a:p>
            <a:pPr marL="57150" lvl="1" indent="0">
              <a:buClr>
                <a:srgbClr val="9182BC"/>
              </a:buClr>
              <a:buFont typeface="Wingdings" panose="05000000000000000000" pitchFamily="2" charset="2"/>
              <a:buNone/>
              <a:defRPr/>
            </a:pPr>
            <a:br>
              <a:rPr lang="en-US" altLang="en-US" sz="2200" dirty="0"/>
            </a:br>
            <a:endParaRPr lang="en-US" altLang="en-US" sz="2200" dirty="0"/>
          </a:p>
        </p:txBody>
      </p:sp>
    </p:spTree>
    <p:extLst>
      <p:ext uri="{BB962C8B-B14F-4D97-AF65-F5344CB8AC3E}">
        <p14:creationId xmlns:p14="http://schemas.microsoft.com/office/powerpoint/2010/main" val="4206339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7967AE"/>
                </a:solidFill>
              </a:rPr>
              <a:t>Preparing for retirement – the long-term forecast</a:t>
            </a:r>
          </a:p>
        </p:txBody>
      </p:sp>
      <p:sp>
        <p:nvSpPr>
          <p:cNvPr id="5" name="Content Placeholder 1"/>
          <p:cNvSpPr>
            <a:spLocks noGrp="1"/>
          </p:cNvSpPr>
          <p:nvPr/>
        </p:nvSpPr>
        <p:spPr>
          <a:xfrm>
            <a:off x="1903646" y="1090390"/>
            <a:ext cx="6874594" cy="99104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Clr>
                <a:srgbClr val="7967AE"/>
              </a:buClr>
            </a:pPr>
            <a:r>
              <a:rPr lang="en-US" sz="2200" b="1" dirty="0"/>
              <a:t>Stay focused</a:t>
            </a:r>
          </a:p>
          <a:p>
            <a:pPr>
              <a:spcBef>
                <a:spcPts val="600"/>
              </a:spcBef>
              <a:buClr>
                <a:srgbClr val="7967AE"/>
              </a:buClr>
            </a:pPr>
            <a:r>
              <a:rPr lang="en-US" sz="2200" dirty="0"/>
              <a:t>Historically the stock market has weathered the storm and has rebounded after periods of downturns</a:t>
            </a:r>
          </a:p>
        </p:txBody>
      </p:sp>
      <p:pic>
        <p:nvPicPr>
          <p:cNvPr id="6" name="Picture 5"/>
          <p:cNvPicPr>
            <a:picLocks noChangeAspect="1"/>
          </p:cNvPicPr>
          <p:nvPr/>
        </p:nvPicPr>
        <p:blipFill>
          <a:blip r:embed="rId3"/>
          <a:stretch>
            <a:fillRect/>
          </a:stretch>
        </p:blipFill>
        <p:spPr>
          <a:xfrm>
            <a:off x="523736" y="1012872"/>
            <a:ext cx="934412" cy="974688"/>
          </a:xfrm>
          <a:prstGeom prst="rect">
            <a:avLst/>
          </a:prstGeom>
        </p:spPr>
      </p:pic>
      <p:sp>
        <p:nvSpPr>
          <p:cNvPr id="2" name="Rectangle 1"/>
          <p:cNvSpPr/>
          <p:nvPr/>
        </p:nvSpPr>
        <p:spPr>
          <a:xfrm>
            <a:off x="1831819" y="2223157"/>
            <a:ext cx="7120157" cy="1184940"/>
          </a:xfrm>
          <a:prstGeom prst="rect">
            <a:avLst/>
          </a:prstGeom>
        </p:spPr>
        <p:txBody>
          <a:bodyPr wrap="square">
            <a:spAutoFit/>
          </a:bodyPr>
          <a:lstStyle/>
          <a:p>
            <a:pPr>
              <a:spcBef>
                <a:spcPts val="1800"/>
              </a:spcBef>
              <a:buClr>
                <a:srgbClr val="7967AE"/>
              </a:buClr>
            </a:pPr>
            <a:r>
              <a:rPr lang="en-US" sz="2200" b="1" dirty="0">
                <a:latin typeface="Taub Sans" pitchFamily="2" charset="0"/>
                <a:ea typeface="Taub Sans" pitchFamily="2" charset="0"/>
              </a:rPr>
              <a:t>Stay invested</a:t>
            </a:r>
          </a:p>
          <a:p>
            <a:pPr>
              <a:spcBef>
                <a:spcPts val="600"/>
              </a:spcBef>
              <a:buClr>
                <a:srgbClr val="7967AE"/>
              </a:buClr>
            </a:pPr>
            <a:r>
              <a:rPr lang="en-US" sz="2200" dirty="0">
                <a:latin typeface="Taub Sans" pitchFamily="2" charset="0"/>
                <a:ea typeface="Taub Sans" pitchFamily="2" charset="0"/>
              </a:rPr>
              <a:t>The journey to retirement is not a sprint. Stay the course and maintain your investment strategy for the long-term</a:t>
            </a:r>
          </a:p>
        </p:txBody>
      </p:sp>
      <p:pic>
        <p:nvPicPr>
          <p:cNvPr id="3" name="Picture 2"/>
          <p:cNvPicPr>
            <a:picLocks noChangeAspect="1"/>
          </p:cNvPicPr>
          <p:nvPr/>
        </p:nvPicPr>
        <p:blipFill>
          <a:blip r:embed="rId4"/>
          <a:stretch>
            <a:fillRect/>
          </a:stretch>
        </p:blipFill>
        <p:spPr>
          <a:xfrm>
            <a:off x="470450" y="2206821"/>
            <a:ext cx="987698" cy="1043605"/>
          </a:xfrm>
          <a:prstGeom prst="rect">
            <a:avLst/>
          </a:prstGeom>
        </p:spPr>
      </p:pic>
      <p:sp>
        <p:nvSpPr>
          <p:cNvPr id="7" name="Content Placeholder 1"/>
          <p:cNvSpPr>
            <a:spLocks noGrp="1"/>
          </p:cNvSpPr>
          <p:nvPr/>
        </p:nvSpPr>
        <p:spPr>
          <a:xfrm>
            <a:off x="1831818" y="3549823"/>
            <a:ext cx="6946421" cy="99104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Clr>
                <a:srgbClr val="7967AE"/>
              </a:buClr>
            </a:pPr>
            <a:r>
              <a:rPr lang="en-US" sz="2200" b="1" dirty="0"/>
              <a:t>Stay prepared</a:t>
            </a:r>
          </a:p>
          <a:p>
            <a:pPr>
              <a:spcBef>
                <a:spcPts val="600"/>
              </a:spcBef>
              <a:buClr>
                <a:srgbClr val="7967AE"/>
              </a:buClr>
            </a:pPr>
            <a:r>
              <a:rPr lang="en-US" sz="2200" dirty="0"/>
              <a:t>Your investments should be a combination of risk and return that align with your goals. </a:t>
            </a:r>
          </a:p>
        </p:txBody>
      </p:sp>
      <p:sp>
        <p:nvSpPr>
          <p:cNvPr id="8" name="Rectangle 7"/>
          <p:cNvSpPr/>
          <p:nvPr/>
        </p:nvSpPr>
        <p:spPr>
          <a:xfrm>
            <a:off x="1770872" y="4682590"/>
            <a:ext cx="7068311" cy="1523494"/>
          </a:xfrm>
          <a:prstGeom prst="rect">
            <a:avLst/>
          </a:prstGeom>
        </p:spPr>
        <p:txBody>
          <a:bodyPr wrap="square">
            <a:spAutoFit/>
          </a:bodyPr>
          <a:lstStyle/>
          <a:p>
            <a:pPr>
              <a:spcBef>
                <a:spcPts val="1800"/>
              </a:spcBef>
              <a:buClr>
                <a:srgbClr val="7967AE"/>
              </a:buClr>
            </a:pPr>
            <a:r>
              <a:rPr lang="en-US" sz="2200" b="1" dirty="0">
                <a:latin typeface="Taub Sans" pitchFamily="2" charset="0"/>
                <a:ea typeface="Taub Sans" pitchFamily="2" charset="0"/>
              </a:rPr>
              <a:t>Stay diversified</a:t>
            </a:r>
          </a:p>
          <a:p>
            <a:pPr>
              <a:spcBef>
                <a:spcPts val="600"/>
              </a:spcBef>
              <a:buClr>
                <a:srgbClr val="7967AE"/>
              </a:buClr>
            </a:pPr>
            <a:r>
              <a:rPr lang="en-US" sz="2200" dirty="0">
                <a:latin typeface="Taub Sans" pitchFamily="2" charset="0"/>
                <a:ea typeface="Taub Sans" pitchFamily="2" charset="0"/>
              </a:rPr>
              <a:t>Monitor your investments against your desired asset allocation. Review your account regularly and take advantage of the account management tools in your Plan</a:t>
            </a:r>
          </a:p>
        </p:txBody>
      </p:sp>
      <p:pic>
        <p:nvPicPr>
          <p:cNvPr id="9" name="Picture 8"/>
          <p:cNvPicPr>
            <a:picLocks noChangeAspect="1"/>
          </p:cNvPicPr>
          <p:nvPr/>
        </p:nvPicPr>
        <p:blipFill>
          <a:blip r:embed="rId5"/>
          <a:stretch>
            <a:fillRect/>
          </a:stretch>
        </p:blipFill>
        <p:spPr>
          <a:xfrm>
            <a:off x="470450" y="3616927"/>
            <a:ext cx="934412" cy="1058365"/>
          </a:xfrm>
          <a:prstGeom prst="rect">
            <a:avLst/>
          </a:prstGeom>
        </p:spPr>
      </p:pic>
      <p:pic>
        <p:nvPicPr>
          <p:cNvPr id="10" name="Picture 9"/>
          <p:cNvPicPr>
            <a:picLocks noChangeAspect="1"/>
          </p:cNvPicPr>
          <p:nvPr/>
        </p:nvPicPr>
        <p:blipFill>
          <a:blip r:embed="rId6"/>
          <a:stretch>
            <a:fillRect/>
          </a:stretch>
        </p:blipFill>
        <p:spPr>
          <a:xfrm>
            <a:off x="438602" y="5041793"/>
            <a:ext cx="1019546" cy="1038967"/>
          </a:xfrm>
          <a:prstGeom prst="rect">
            <a:avLst/>
          </a:prstGeom>
        </p:spPr>
      </p:pic>
    </p:spTree>
    <p:extLst>
      <p:ext uri="{BB962C8B-B14F-4D97-AF65-F5344CB8AC3E}">
        <p14:creationId xmlns:p14="http://schemas.microsoft.com/office/powerpoint/2010/main" val="3074557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702F29CC-901D-48AA-9A5E-95EE65563CAB}"/>
              </a:ext>
            </a:extLst>
          </p:cNvPr>
          <p:cNvSpPr txBox="1">
            <a:spLocks/>
          </p:cNvSpPr>
          <p:nvPr/>
        </p:nvSpPr>
        <p:spPr>
          <a:xfrm>
            <a:off x="366964" y="4401041"/>
            <a:ext cx="8617547" cy="14076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TaubSans-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ubSans-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ubSans-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i="1" dirty="0">
                <a:latin typeface="Taub Sans" pitchFamily="2" charset="0"/>
                <a:ea typeface="Taub Sans" pitchFamily="2" charset="0"/>
              </a:rPr>
              <a:t>Investment returns and principal value of an investment will fluctuate so that, when an investor’s shares are redeemed, they may be worth more or less than the original cost. Past performance  is no guarantee of future results.</a:t>
            </a:r>
          </a:p>
          <a:p>
            <a:pPr>
              <a:lnSpc>
                <a:spcPct val="100000"/>
              </a:lnSpc>
            </a:pPr>
            <a:r>
              <a:rPr lang="en-US" sz="1000" dirty="0">
                <a:latin typeface="Taub Sans" pitchFamily="2" charset="0"/>
                <a:ea typeface="Taub Sans" pitchFamily="2" charset="0"/>
              </a:rPr>
              <a:t>ADP, LLC is a retirement plan record keeper and is not associated with your employer. By delivering this material, ADP, LLC, its affiliates and their employees (“ADP”) are merely providing an educational service to your company in accordance with the terms of ADP’s contract with your employer. </a:t>
            </a:r>
            <a:endParaRPr lang="en-US" sz="1000" i="1" dirty="0">
              <a:latin typeface="Taub Sans" pitchFamily="2" charset="0"/>
              <a:ea typeface="Taub Sans" pitchFamily="2" charset="0"/>
            </a:endParaRPr>
          </a:p>
          <a:p>
            <a:pPr>
              <a:lnSpc>
                <a:spcPct val="100000"/>
              </a:lnSpc>
            </a:pPr>
            <a:r>
              <a:rPr lang="en-US" sz="1000" i="1" dirty="0">
                <a:latin typeface="Taub Sans" pitchFamily="2" charset="0"/>
                <a:ea typeface="Taub Sans" pitchFamily="2" charset="0"/>
              </a:rPr>
              <a:t>Investment options are available through the applicable entity(</a:t>
            </a:r>
            <a:r>
              <a:rPr lang="en-US" sz="1000" i="1" dirty="0" err="1">
                <a:latin typeface="Taub Sans" pitchFamily="2" charset="0"/>
                <a:ea typeface="Taub Sans" pitchFamily="2" charset="0"/>
              </a:rPr>
              <a:t>ies</a:t>
            </a:r>
            <a:r>
              <a:rPr lang="en-US" sz="1000" i="1" dirty="0">
                <a:latin typeface="Taub Sans" pitchFamily="2" charset="0"/>
                <a:ea typeface="Taub Sans" pitchFamily="2" charset="0"/>
              </a:rPr>
              <a:t>) for each retirement product. Investment options in the “ADP Direct Products” are available through either ADP Broker-Dealer, Inc. (ADP BD), Member FINRA, an affiliate of ADP, LLC, One ADP Blvd, Roseland, NJ 07068 or (in the case of certain investments) ADP, LLC. Only licensed representatives of ADP BD may offer and sell ADP retirement products and services or speak to retirement plan features and/or investment options available in any ADP retirement products. Registered representatives of ADP Broker-Dealer, Inc. do not offer investment, tax or legal advice to individuals. Please consult with your own advisors for such advice. Nothing contained in this communication is intended to be, nor should be construed as, particularized advice or a recommendation or suggestion that you take or not take a particular action.</a:t>
            </a:r>
            <a:endParaRPr lang="en-US" sz="1000" dirty="0">
              <a:latin typeface="Taub Sans" pitchFamily="2" charset="0"/>
              <a:ea typeface="Taub Sans" pitchFamily="2" charset="0"/>
            </a:endParaRPr>
          </a:p>
        </p:txBody>
      </p:sp>
    </p:spTree>
    <p:extLst>
      <p:ext uri="{BB962C8B-B14F-4D97-AF65-F5344CB8AC3E}">
        <p14:creationId xmlns:p14="http://schemas.microsoft.com/office/powerpoint/2010/main" val="900416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3297" y="1"/>
            <a:ext cx="8229600" cy="914399"/>
          </a:xfrm>
        </p:spPr>
        <p:txBody>
          <a:bodyPr/>
          <a:lstStyle/>
          <a:p>
            <a:r>
              <a:rPr lang="en-US" dirty="0">
                <a:solidFill>
                  <a:srgbClr val="7967AE"/>
                </a:solidFill>
              </a:rPr>
              <a:t>Agenda</a:t>
            </a:r>
          </a:p>
        </p:txBody>
      </p:sp>
      <p:sp>
        <p:nvSpPr>
          <p:cNvPr id="5" name="Content Placeholder 1"/>
          <p:cNvSpPr>
            <a:spLocks noGrp="1"/>
          </p:cNvSpPr>
          <p:nvPr/>
        </p:nvSpPr>
        <p:spPr>
          <a:xfrm>
            <a:off x="1307805" y="1264317"/>
            <a:ext cx="4407194" cy="6093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Clr>
                <a:srgbClr val="7967AE"/>
              </a:buClr>
            </a:pPr>
            <a:r>
              <a:rPr lang="en-US" sz="2200" dirty="0">
                <a:solidFill>
                  <a:srgbClr val="111C4E"/>
                </a:solidFill>
              </a:rPr>
              <a:t>Strategies to navigate uncertain market conditions</a:t>
            </a:r>
            <a:endParaRPr lang="en-US" sz="2200" dirty="0"/>
          </a:p>
        </p:txBody>
      </p:sp>
      <p:pic>
        <p:nvPicPr>
          <p:cNvPr id="9" name="Picture 8"/>
          <p:cNvPicPr>
            <a:picLocks noChangeAspect="1"/>
          </p:cNvPicPr>
          <p:nvPr/>
        </p:nvPicPr>
        <p:blipFill rotWithShape="1">
          <a:blip r:embed="rId3"/>
          <a:srcRect l="6135"/>
          <a:stretch/>
        </p:blipFill>
        <p:spPr>
          <a:xfrm>
            <a:off x="5715000" y="926432"/>
            <a:ext cx="3422015" cy="5474368"/>
          </a:xfrm>
          <a:prstGeom prst="rect">
            <a:avLst/>
          </a:prstGeom>
        </p:spPr>
      </p:pic>
      <p:sp>
        <p:nvSpPr>
          <p:cNvPr id="2" name="TextBox 1"/>
          <p:cNvSpPr txBox="1"/>
          <p:nvPr/>
        </p:nvSpPr>
        <p:spPr>
          <a:xfrm>
            <a:off x="2449288" y="2223633"/>
            <a:ext cx="2291494" cy="430887"/>
          </a:xfrm>
          <a:prstGeom prst="rect">
            <a:avLst/>
          </a:prstGeom>
          <a:noFill/>
        </p:spPr>
        <p:txBody>
          <a:bodyPr wrap="square" rtlCol="0">
            <a:spAutoFit/>
          </a:bodyPr>
          <a:lstStyle/>
          <a:p>
            <a:pPr>
              <a:spcBef>
                <a:spcPts val="1800"/>
              </a:spcBef>
              <a:buClr>
                <a:srgbClr val="7967AE"/>
              </a:buClr>
            </a:pPr>
            <a:r>
              <a:rPr lang="en-US" sz="2200" dirty="0">
                <a:latin typeface="Taub Sans" pitchFamily="2" charset="0"/>
                <a:ea typeface="Taub Sans" pitchFamily="2" charset="0"/>
              </a:rPr>
              <a:t>Stay focused </a:t>
            </a:r>
          </a:p>
        </p:txBody>
      </p:sp>
      <p:pic>
        <p:nvPicPr>
          <p:cNvPr id="3" name="Picture 2"/>
          <p:cNvPicPr>
            <a:picLocks noChangeAspect="1"/>
          </p:cNvPicPr>
          <p:nvPr/>
        </p:nvPicPr>
        <p:blipFill>
          <a:blip r:embed="rId4"/>
          <a:stretch>
            <a:fillRect/>
          </a:stretch>
        </p:blipFill>
        <p:spPr>
          <a:xfrm>
            <a:off x="1491915" y="2017082"/>
            <a:ext cx="783837" cy="817623"/>
          </a:xfrm>
          <a:prstGeom prst="rect">
            <a:avLst/>
          </a:prstGeom>
        </p:spPr>
      </p:pic>
      <p:sp>
        <p:nvSpPr>
          <p:cNvPr id="7" name="TextBox 6"/>
          <p:cNvSpPr txBox="1"/>
          <p:nvPr/>
        </p:nvSpPr>
        <p:spPr>
          <a:xfrm>
            <a:off x="2449288" y="3222438"/>
            <a:ext cx="2163346" cy="430887"/>
          </a:xfrm>
          <a:prstGeom prst="rect">
            <a:avLst/>
          </a:prstGeom>
          <a:noFill/>
        </p:spPr>
        <p:txBody>
          <a:bodyPr wrap="square" rtlCol="0">
            <a:spAutoFit/>
          </a:bodyPr>
          <a:lstStyle/>
          <a:p>
            <a:pPr>
              <a:spcBef>
                <a:spcPts val="1800"/>
              </a:spcBef>
              <a:buClr>
                <a:srgbClr val="7967AE"/>
              </a:buClr>
            </a:pPr>
            <a:r>
              <a:rPr lang="en-US" sz="2200" dirty="0">
                <a:latin typeface="Taub Sans" pitchFamily="2" charset="0"/>
                <a:ea typeface="Taub Sans" pitchFamily="2" charset="0"/>
              </a:rPr>
              <a:t>Stay invested</a:t>
            </a:r>
          </a:p>
        </p:txBody>
      </p:sp>
      <p:pic>
        <p:nvPicPr>
          <p:cNvPr id="6" name="Picture 5"/>
          <p:cNvPicPr>
            <a:picLocks noChangeAspect="1"/>
          </p:cNvPicPr>
          <p:nvPr/>
        </p:nvPicPr>
        <p:blipFill>
          <a:blip r:embed="rId5"/>
          <a:stretch>
            <a:fillRect/>
          </a:stretch>
        </p:blipFill>
        <p:spPr>
          <a:xfrm>
            <a:off x="1510173" y="3026323"/>
            <a:ext cx="809017" cy="854810"/>
          </a:xfrm>
          <a:prstGeom prst="rect">
            <a:avLst/>
          </a:prstGeom>
        </p:spPr>
      </p:pic>
      <p:sp>
        <p:nvSpPr>
          <p:cNvPr id="10" name="TextBox 9"/>
          <p:cNvSpPr txBox="1"/>
          <p:nvPr/>
        </p:nvSpPr>
        <p:spPr>
          <a:xfrm>
            <a:off x="2541526" y="5220048"/>
            <a:ext cx="2291496" cy="430887"/>
          </a:xfrm>
          <a:prstGeom prst="rect">
            <a:avLst/>
          </a:prstGeom>
          <a:noFill/>
        </p:spPr>
        <p:txBody>
          <a:bodyPr wrap="square" rtlCol="0">
            <a:spAutoFit/>
          </a:bodyPr>
          <a:lstStyle/>
          <a:p>
            <a:pPr>
              <a:spcBef>
                <a:spcPts val="1800"/>
              </a:spcBef>
              <a:buClr>
                <a:srgbClr val="7967AE"/>
              </a:buClr>
            </a:pPr>
            <a:r>
              <a:rPr lang="en-US" sz="2200" dirty="0">
                <a:latin typeface="Taub Sans" pitchFamily="2" charset="0"/>
                <a:ea typeface="Taub Sans" pitchFamily="2" charset="0"/>
              </a:rPr>
              <a:t>Stay diversified</a:t>
            </a:r>
          </a:p>
        </p:txBody>
      </p:sp>
      <p:sp>
        <p:nvSpPr>
          <p:cNvPr id="11" name="TextBox 10"/>
          <p:cNvSpPr txBox="1"/>
          <p:nvPr/>
        </p:nvSpPr>
        <p:spPr>
          <a:xfrm>
            <a:off x="2449288" y="4221243"/>
            <a:ext cx="2227422" cy="430887"/>
          </a:xfrm>
          <a:prstGeom prst="rect">
            <a:avLst/>
          </a:prstGeom>
          <a:noFill/>
        </p:spPr>
        <p:txBody>
          <a:bodyPr wrap="square" rtlCol="0">
            <a:spAutoFit/>
          </a:bodyPr>
          <a:lstStyle/>
          <a:p>
            <a:pPr>
              <a:spcBef>
                <a:spcPts val="1800"/>
              </a:spcBef>
              <a:buClr>
                <a:srgbClr val="7967AE"/>
              </a:buClr>
            </a:pPr>
            <a:r>
              <a:rPr lang="en-US" sz="2200" dirty="0">
                <a:latin typeface="Taub Sans" pitchFamily="2" charset="0"/>
                <a:ea typeface="Taub Sans" pitchFamily="2" charset="0"/>
              </a:rPr>
              <a:t>Stay prepared</a:t>
            </a:r>
          </a:p>
        </p:txBody>
      </p:sp>
      <p:pic>
        <p:nvPicPr>
          <p:cNvPr id="8" name="Picture 7"/>
          <p:cNvPicPr>
            <a:picLocks noChangeAspect="1"/>
          </p:cNvPicPr>
          <p:nvPr/>
        </p:nvPicPr>
        <p:blipFill>
          <a:blip r:embed="rId6"/>
          <a:stretch>
            <a:fillRect/>
          </a:stretch>
        </p:blipFill>
        <p:spPr>
          <a:xfrm>
            <a:off x="1523641" y="4093803"/>
            <a:ext cx="720383" cy="815945"/>
          </a:xfrm>
          <a:prstGeom prst="rect">
            <a:avLst/>
          </a:prstGeom>
        </p:spPr>
      </p:pic>
      <p:pic>
        <p:nvPicPr>
          <p:cNvPr id="12" name="Picture 11"/>
          <p:cNvPicPr>
            <a:picLocks noChangeAspect="1"/>
          </p:cNvPicPr>
          <p:nvPr/>
        </p:nvPicPr>
        <p:blipFill>
          <a:blip r:embed="rId7"/>
          <a:stretch>
            <a:fillRect/>
          </a:stretch>
        </p:blipFill>
        <p:spPr>
          <a:xfrm>
            <a:off x="1528431" y="5098257"/>
            <a:ext cx="772500" cy="787215"/>
          </a:xfrm>
          <a:prstGeom prst="rect">
            <a:avLst/>
          </a:prstGeom>
        </p:spPr>
      </p:pic>
    </p:spTree>
    <p:extLst>
      <p:ext uri="{BB962C8B-B14F-4D97-AF65-F5344CB8AC3E}">
        <p14:creationId xmlns:p14="http://schemas.microsoft.com/office/powerpoint/2010/main" val="291473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65ABAC-780E-47A9-93B7-34EBABBCFF2C}"/>
              </a:ext>
            </a:extLst>
          </p:cNvPr>
          <p:cNvSpPr>
            <a:spLocks noGrp="1"/>
          </p:cNvSpPr>
          <p:nvPr>
            <p:ph type="title"/>
          </p:nvPr>
        </p:nvSpPr>
        <p:spPr/>
        <p:txBody>
          <a:bodyPr>
            <a:normAutofit/>
          </a:bodyPr>
          <a:lstStyle/>
          <a:p>
            <a:pPr>
              <a:lnSpc>
                <a:spcPts val="3200"/>
              </a:lnSpc>
            </a:pPr>
            <a:r>
              <a:rPr lang="en-US" dirty="0">
                <a:latin typeface="Taub Sans" pitchFamily="2" charset="0"/>
                <a:ea typeface="Taub Sans" pitchFamily="2" charset="0"/>
              </a:rPr>
              <a:t>Stay focused </a:t>
            </a:r>
          </a:p>
        </p:txBody>
      </p:sp>
      <p:pic>
        <p:nvPicPr>
          <p:cNvPr id="3" name="Graphic 2">
            <a:extLst>
              <a:ext uri="{FF2B5EF4-FFF2-40B4-BE49-F238E27FC236}">
                <a16:creationId xmlns:a16="http://schemas.microsoft.com/office/drawing/2014/main" id="{3FE2523B-C0AF-42A6-A6E1-DEA4775BB8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9320" y="4677227"/>
            <a:ext cx="551197" cy="538948"/>
          </a:xfrm>
          <a:prstGeom prst="rect">
            <a:avLst/>
          </a:prstGeom>
        </p:spPr>
      </p:pic>
    </p:spTree>
    <p:extLst>
      <p:ext uri="{BB962C8B-B14F-4D97-AF65-F5344CB8AC3E}">
        <p14:creationId xmlns:p14="http://schemas.microsoft.com/office/powerpoint/2010/main" val="2456412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A15067-B8DD-41F1-8AC9-68434F774609}"/>
              </a:ext>
            </a:extLst>
          </p:cNvPr>
          <p:cNvSpPr>
            <a:spLocks noGrp="1"/>
          </p:cNvSpPr>
          <p:nvPr>
            <p:ph type="title"/>
          </p:nvPr>
        </p:nvSpPr>
        <p:spPr/>
        <p:txBody>
          <a:bodyPr/>
          <a:lstStyle/>
          <a:p>
            <a:r>
              <a:rPr lang="en-US" dirty="0">
                <a:solidFill>
                  <a:srgbClr val="7967AE"/>
                </a:solidFill>
                <a:latin typeface="Taub Sans" pitchFamily="2" charset="0"/>
                <a:ea typeface="Taub Sans" pitchFamily="2" charset="0"/>
              </a:rPr>
              <a:t>Stay focused </a:t>
            </a:r>
          </a:p>
        </p:txBody>
      </p:sp>
      <p:sp>
        <p:nvSpPr>
          <p:cNvPr id="6" name="TextBox 9">
            <a:extLst>
              <a:ext uri="{FF2B5EF4-FFF2-40B4-BE49-F238E27FC236}">
                <a16:creationId xmlns:a16="http://schemas.microsoft.com/office/drawing/2014/main" id="{96AB9799-E54F-7F4E-8EE5-E061C29C9F61}"/>
              </a:ext>
            </a:extLst>
          </p:cNvPr>
          <p:cNvSpPr txBox="1">
            <a:spLocks noChangeArrowheads="1"/>
          </p:cNvSpPr>
          <p:nvPr/>
        </p:nvSpPr>
        <p:spPr bwMode="auto">
          <a:xfrm>
            <a:off x="571499" y="1587260"/>
            <a:ext cx="7814511" cy="770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85750" indent="-285750">
              <a:spcBef>
                <a:spcPts val="900"/>
              </a:spcBef>
              <a:buClr>
                <a:srgbClr val="7967AE"/>
              </a:buClr>
              <a:buFont typeface="Wingdings" panose="05000000000000000000" pitchFamily="2" charset="2"/>
              <a:buChar char="§"/>
            </a:pPr>
            <a:r>
              <a:rPr lang="en-US" sz="2200" dirty="0">
                <a:latin typeface="Taub Sans" pitchFamily="2" charset="0"/>
                <a:ea typeface="Taub Sans" pitchFamily="2" charset="0"/>
                <a:cs typeface="Taub Sans Regular"/>
              </a:rPr>
              <a:t>Stock market movement (ups and downs) is natural</a:t>
            </a:r>
          </a:p>
          <a:p>
            <a:pPr marL="285750" indent="-285750">
              <a:spcBef>
                <a:spcPts val="900"/>
              </a:spcBef>
              <a:buClr>
                <a:srgbClr val="7967AE"/>
              </a:buClr>
              <a:buFont typeface="Wingdings" panose="05000000000000000000" pitchFamily="2" charset="2"/>
              <a:buChar char="§"/>
            </a:pPr>
            <a:r>
              <a:rPr lang="en-US" sz="2200" dirty="0">
                <a:latin typeface="Taub Sans" pitchFamily="2" charset="0"/>
                <a:ea typeface="Taub Sans" pitchFamily="2" charset="0"/>
                <a:cs typeface="Taub Sans Regular"/>
              </a:rPr>
              <a:t>Investment value may be </a:t>
            </a:r>
            <a:r>
              <a:rPr lang="en-US" sz="2200" dirty="0">
                <a:solidFill>
                  <a:srgbClr val="262626"/>
                </a:solidFill>
                <a:latin typeface="Taub Sans" pitchFamily="2" charset="0"/>
                <a:ea typeface="Taub Sans" pitchFamily="2" charset="0"/>
                <a:cs typeface="Taub Sans Regular"/>
              </a:rPr>
              <a:t>up or down depending upon market conditions  </a:t>
            </a:r>
          </a:p>
          <a:p>
            <a:pPr marL="0" indent="0">
              <a:spcBef>
                <a:spcPts val="900"/>
              </a:spcBef>
            </a:pPr>
            <a:endParaRPr lang="en-US" sz="2200" dirty="0">
              <a:solidFill>
                <a:srgbClr val="262626"/>
              </a:solidFill>
              <a:latin typeface="Taub Sans" pitchFamily="2" charset="0"/>
              <a:ea typeface="Taub Sans" pitchFamily="2" charset="0"/>
              <a:cs typeface="Taub Sans Regular"/>
            </a:endParaRPr>
          </a:p>
        </p:txBody>
      </p:sp>
      <p:pic>
        <p:nvPicPr>
          <p:cNvPr id="18" name="Picture 17" descr="Market_Ris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42795" y="2887580"/>
            <a:ext cx="3858410" cy="2578638"/>
          </a:xfrm>
          <a:prstGeom prst="rect">
            <a:avLst/>
          </a:prstGeom>
        </p:spPr>
      </p:pic>
    </p:spTree>
    <p:extLst>
      <p:ext uri="{BB962C8B-B14F-4D97-AF65-F5344CB8AC3E}">
        <p14:creationId xmlns:p14="http://schemas.microsoft.com/office/powerpoint/2010/main" val="4166146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A15067-B8DD-41F1-8AC9-68434F774609}"/>
              </a:ext>
            </a:extLst>
          </p:cNvPr>
          <p:cNvSpPr>
            <a:spLocks noGrp="1"/>
          </p:cNvSpPr>
          <p:nvPr>
            <p:ph type="title"/>
          </p:nvPr>
        </p:nvSpPr>
        <p:spPr/>
        <p:txBody>
          <a:bodyPr/>
          <a:lstStyle/>
          <a:p>
            <a:r>
              <a:rPr lang="en-US" dirty="0">
                <a:solidFill>
                  <a:srgbClr val="7967AE"/>
                </a:solidFill>
                <a:latin typeface="Taub Sans" pitchFamily="2" charset="0"/>
                <a:ea typeface="Taub Sans" pitchFamily="2" charset="0"/>
              </a:rPr>
              <a:t>Highs and lows of investing </a:t>
            </a:r>
          </a:p>
        </p:txBody>
      </p:sp>
      <p:sp>
        <p:nvSpPr>
          <p:cNvPr id="6" name="TextBox 9">
            <a:extLst>
              <a:ext uri="{FF2B5EF4-FFF2-40B4-BE49-F238E27FC236}">
                <a16:creationId xmlns:a16="http://schemas.microsoft.com/office/drawing/2014/main" id="{96AB9799-E54F-7F4E-8EE5-E061C29C9F61}"/>
              </a:ext>
            </a:extLst>
          </p:cNvPr>
          <p:cNvSpPr txBox="1">
            <a:spLocks noChangeArrowheads="1"/>
          </p:cNvSpPr>
          <p:nvPr/>
        </p:nvSpPr>
        <p:spPr bwMode="auto">
          <a:xfrm>
            <a:off x="524939" y="2508863"/>
            <a:ext cx="3207090" cy="2437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85750" indent="-285750">
              <a:spcBef>
                <a:spcPts val="900"/>
              </a:spcBef>
              <a:buClr>
                <a:srgbClr val="7967AE"/>
              </a:buClr>
              <a:buFont typeface="Wingdings" panose="05000000000000000000" pitchFamily="2" charset="2"/>
              <a:buChar char="§"/>
            </a:pPr>
            <a:r>
              <a:rPr lang="en-US" sz="2200" dirty="0">
                <a:latin typeface="Taub Sans" pitchFamily="2" charset="0"/>
                <a:ea typeface="Taub Sans" pitchFamily="2" charset="0"/>
                <a:cs typeface="Taub Sans Regular"/>
              </a:rPr>
              <a:t>Stock market movement is natural</a:t>
            </a:r>
          </a:p>
          <a:p>
            <a:pPr marL="285750" indent="-285750">
              <a:spcBef>
                <a:spcPts val="900"/>
              </a:spcBef>
              <a:buClr>
                <a:srgbClr val="7967AE"/>
              </a:buClr>
              <a:buFont typeface="Wingdings" panose="05000000000000000000" pitchFamily="2" charset="2"/>
              <a:buChar char="§"/>
            </a:pPr>
            <a:r>
              <a:rPr lang="en-US" sz="2200" dirty="0">
                <a:latin typeface="Taub Sans" pitchFamily="2" charset="0"/>
                <a:ea typeface="Taub Sans" pitchFamily="2" charset="0"/>
                <a:cs typeface="Taub Sans Regular"/>
              </a:rPr>
              <a:t>Investing can be emotional</a:t>
            </a:r>
          </a:p>
          <a:p>
            <a:pPr marL="285750" indent="-285750">
              <a:spcBef>
                <a:spcPts val="900"/>
              </a:spcBef>
              <a:buClr>
                <a:srgbClr val="7967AE"/>
              </a:buClr>
              <a:buFont typeface="Wingdings" panose="05000000000000000000" pitchFamily="2" charset="2"/>
              <a:buChar char="§"/>
            </a:pPr>
            <a:r>
              <a:rPr lang="en-US" sz="2200" dirty="0">
                <a:latin typeface="Taub Sans" pitchFamily="2" charset="0"/>
                <a:ea typeface="Taub Sans" pitchFamily="2" charset="0"/>
                <a:cs typeface="Taub Sans Regular"/>
              </a:rPr>
              <a:t>Do not buy high and </a:t>
            </a:r>
            <a:br>
              <a:rPr lang="en-US" sz="2200" dirty="0">
                <a:latin typeface="Taub Sans" pitchFamily="2" charset="0"/>
                <a:ea typeface="Taub Sans" pitchFamily="2" charset="0"/>
                <a:cs typeface="Taub Sans Regular"/>
              </a:rPr>
            </a:br>
            <a:r>
              <a:rPr lang="en-US" sz="2200" dirty="0">
                <a:latin typeface="Taub Sans" pitchFamily="2" charset="0"/>
                <a:ea typeface="Taub Sans" pitchFamily="2" charset="0"/>
                <a:cs typeface="Taub Sans Regular"/>
              </a:rPr>
              <a:t>sell low </a:t>
            </a:r>
          </a:p>
          <a:p>
            <a:pPr marL="0" indent="0">
              <a:spcBef>
                <a:spcPts val="900"/>
              </a:spcBef>
            </a:pPr>
            <a:endParaRPr lang="en-US" sz="2200" dirty="0">
              <a:solidFill>
                <a:srgbClr val="262626"/>
              </a:solidFill>
              <a:latin typeface="Taub Sans" pitchFamily="2" charset="0"/>
              <a:ea typeface="Taub Sans" pitchFamily="2" charset="0"/>
              <a:cs typeface="Taub Sans Regular"/>
            </a:endParaRPr>
          </a:p>
        </p:txBody>
      </p:sp>
      <p:sp>
        <p:nvSpPr>
          <p:cNvPr id="14" name="Rectangle 13">
            <a:extLst>
              <a:ext uri="{FF2B5EF4-FFF2-40B4-BE49-F238E27FC236}">
                <a16:creationId xmlns:a16="http://schemas.microsoft.com/office/drawing/2014/main" id="{9F0A4D90-31CE-8F46-A38C-9D5835FD104B}"/>
              </a:ext>
            </a:extLst>
          </p:cNvPr>
          <p:cNvSpPr/>
          <p:nvPr/>
        </p:nvSpPr>
        <p:spPr>
          <a:xfrm>
            <a:off x="5342466" y="1686878"/>
            <a:ext cx="3801534" cy="3654555"/>
          </a:xfrm>
          <a:prstGeom prst="rect">
            <a:avLst/>
          </a:prstGeom>
          <a:solidFill>
            <a:srgbClr val="121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8078" t="44547" r="19925" b="16905"/>
          <a:stretch/>
        </p:blipFill>
        <p:spPr>
          <a:xfrm>
            <a:off x="3875409" y="1686878"/>
            <a:ext cx="4811391" cy="3661785"/>
          </a:xfrm>
          <a:prstGeom prst="rect">
            <a:avLst/>
          </a:prstGeom>
        </p:spPr>
      </p:pic>
    </p:spTree>
    <p:extLst>
      <p:ext uri="{BB962C8B-B14F-4D97-AF65-F5344CB8AC3E}">
        <p14:creationId xmlns:p14="http://schemas.microsoft.com/office/powerpoint/2010/main" val="4064822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7967AE"/>
                </a:solidFill>
              </a:rPr>
              <a:t>Stay focused</a:t>
            </a:r>
          </a:p>
        </p:txBody>
      </p:sp>
      <p:sp>
        <p:nvSpPr>
          <p:cNvPr id="9" name="Rectangle 8">
            <a:extLst>
              <a:ext uri="{FF2B5EF4-FFF2-40B4-BE49-F238E27FC236}">
                <a16:creationId xmlns:a16="http://schemas.microsoft.com/office/drawing/2014/main" id="{539F0DC0-22C0-4E2A-8364-9C338819C8A4}"/>
              </a:ext>
            </a:extLst>
          </p:cNvPr>
          <p:cNvSpPr>
            <a:spLocks noGrp="1" noChangeArrowheads="1"/>
          </p:cNvSpPr>
          <p:nvPr/>
        </p:nvSpPr>
        <p:spPr bwMode="gray">
          <a:xfrm>
            <a:off x="571500" y="988021"/>
            <a:ext cx="8229600" cy="3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1700">
                <a:solidFill>
                  <a:schemeClr val="tx2"/>
                </a:solidFill>
                <a:latin typeface="Morningstar 1 Light"/>
                <a:ea typeface="MS PGothic" panose="020B0600070205080204" pitchFamily="34" charset="-128"/>
                <a:cs typeface="MS PGothic" charset="0"/>
              </a:defRPr>
            </a:lvl1pPr>
            <a:lvl2pPr algn="l" rtl="0" eaLnBrk="0" fontAlgn="base" hangingPunct="0">
              <a:spcBef>
                <a:spcPct val="0"/>
              </a:spcBef>
              <a:spcAft>
                <a:spcPct val="0"/>
              </a:spcAft>
              <a:defRPr sz="1700">
                <a:solidFill>
                  <a:schemeClr val="tx2"/>
                </a:solidFill>
                <a:latin typeface="Morningstar 1 Light" charset="0"/>
                <a:ea typeface="MS PGothic" panose="020B0600070205080204" pitchFamily="34" charset="-128"/>
                <a:cs typeface="MS PGothic" charset="0"/>
              </a:defRPr>
            </a:lvl2pPr>
            <a:lvl3pPr algn="l" rtl="0" eaLnBrk="0" fontAlgn="base" hangingPunct="0">
              <a:spcBef>
                <a:spcPct val="0"/>
              </a:spcBef>
              <a:spcAft>
                <a:spcPct val="0"/>
              </a:spcAft>
              <a:defRPr sz="1700">
                <a:solidFill>
                  <a:schemeClr val="tx2"/>
                </a:solidFill>
                <a:latin typeface="Morningstar 1 Light" charset="0"/>
                <a:ea typeface="MS PGothic" panose="020B0600070205080204" pitchFamily="34" charset="-128"/>
                <a:cs typeface="MS PGothic" charset="0"/>
              </a:defRPr>
            </a:lvl3pPr>
            <a:lvl4pPr algn="l" rtl="0" eaLnBrk="0" fontAlgn="base" hangingPunct="0">
              <a:spcBef>
                <a:spcPct val="0"/>
              </a:spcBef>
              <a:spcAft>
                <a:spcPct val="0"/>
              </a:spcAft>
              <a:defRPr sz="1700">
                <a:solidFill>
                  <a:schemeClr val="tx2"/>
                </a:solidFill>
                <a:latin typeface="Morningstar 1 Light" charset="0"/>
                <a:ea typeface="MS PGothic" panose="020B0600070205080204" pitchFamily="34" charset="-128"/>
                <a:cs typeface="MS PGothic" charset="0"/>
              </a:defRPr>
            </a:lvl4pPr>
            <a:lvl5pPr algn="l" rtl="0" eaLnBrk="0" fontAlgn="base" hangingPunct="0">
              <a:spcBef>
                <a:spcPct val="0"/>
              </a:spcBef>
              <a:spcAft>
                <a:spcPct val="0"/>
              </a:spcAft>
              <a:defRPr sz="1700">
                <a:solidFill>
                  <a:schemeClr val="tx2"/>
                </a:solidFill>
                <a:latin typeface="Morningstar 1 Light" charset="0"/>
                <a:ea typeface="MS PGothic" panose="020B0600070205080204" pitchFamily="34" charset="-128"/>
                <a:cs typeface="MS PGothic" charset="0"/>
              </a:defRPr>
            </a:lvl5pPr>
            <a:lvl6pPr marL="457200" algn="l" rtl="0" fontAlgn="base">
              <a:spcBef>
                <a:spcPct val="0"/>
              </a:spcBef>
              <a:spcAft>
                <a:spcPct val="0"/>
              </a:spcAft>
              <a:defRPr sz="1700">
                <a:solidFill>
                  <a:schemeClr val="tx2"/>
                </a:solidFill>
                <a:latin typeface="Arial" charset="0"/>
              </a:defRPr>
            </a:lvl6pPr>
            <a:lvl7pPr marL="914400" algn="l" rtl="0" fontAlgn="base">
              <a:spcBef>
                <a:spcPct val="0"/>
              </a:spcBef>
              <a:spcAft>
                <a:spcPct val="0"/>
              </a:spcAft>
              <a:defRPr sz="1700">
                <a:solidFill>
                  <a:schemeClr val="tx2"/>
                </a:solidFill>
                <a:latin typeface="Arial" charset="0"/>
              </a:defRPr>
            </a:lvl7pPr>
            <a:lvl8pPr marL="1371600" algn="l" rtl="0" fontAlgn="base">
              <a:spcBef>
                <a:spcPct val="0"/>
              </a:spcBef>
              <a:spcAft>
                <a:spcPct val="0"/>
              </a:spcAft>
              <a:defRPr sz="1700">
                <a:solidFill>
                  <a:schemeClr val="tx2"/>
                </a:solidFill>
                <a:latin typeface="Arial" charset="0"/>
              </a:defRPr>
            </a:lvl8pPr>
            <a:lvl9pPr marL="1828800" algn="l" rtl="0" fontAlgn="base">
              <a:spcBef>
                <a:spcPct val="0"/>
              </a:spcBef>
              <a:spcAft>
                <a:spcPct val="0"/>
              </a:spcAft>
              <a:defRPr sz="1700">
                <a:solidFill>
                  <a:schemeClr val="tx2"/>
                </a:solidFill>
                <a:latin typeface="Arial" charset="0"/>
              </a:defRPr>
            </a:lvl9pPr>
          </a:lstStyle>
          <a:p>
            <a:pPr eaLnBrk="1" hangingPunct="1">
              <a:defRPr/>
            </a:pPr>
            <a:r>
              <a:rPr lang="en-US" altLang="en-US" sz="2200" dirty="0">
                <a:solidFill>
                  <a:srgbClr val="111C4E"/>
                </a:solidFill>
                <a:latin typeface="Taub Sans" pitchFamily="2" charset="0"/>
                <a:ea typeface="Taub Sans" pitchFamily="2" charset="0"/>
                <a:cs typeface="Arial"/>
              </a:rPr>
              <a:t>U.S. Market Downturns and Recoveries since 1926</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924" r="16321"/>
          <a:stretch/>
        </p:blipFill>
        <p:spPr bwMode="auto">
          <a:xfrm>
            <a:off x="319619" y="1372233"/>
            <a:ext cx="7670816" cy="424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351518" y="6024916"/>
            <a:ext cx="196206" cy="166020"/>
          </a:xfrm>
          <a:prstGeom prst="rect">
            <a:avLst/>
          </a:prstGeom>
        </p:spPr>
      </p:pic>
      <p:pic>
        <p:nvPicPr>
          <p:cNvPr id="11" name="Picture 10"/>
          <p:cNvPicPr>
            <a:picLocks noChangeAspect="1"/>
          </p:cNvPicPr>
          <p:nvPr/>
        </p:nvPicPr>
        <p:blipFill rotWithShape="1">
          <a:blip r:embed="rId5"/>
          <a:srcRect l="-4899" t="38508" r="-1" b="-15607"/>
          <a:stretch/>
        </p:blipFill>
        <p:spPr>
          <a:xfrm>
            <a:off x="324356" y="6245152"/>
            <a:ext cx="223367" cy="162294"/>
          </a:xfrm>
          <a:prstGeom prst="rect">
            <a:avLst/>
          </a:prstGeom>
        </p:spPr>
      </p:pic>
      <p:pic>
        <p:nvPicPr>
          <p:cNvPr id="12" name="Picture 11"/>
          <p:cNvPicPr>
            <a:picLocks noChangeAspect="1"/>
          </p:cNvPicPr>
          <p:nvPr/>
        </p:nvPicPr>
        <p:blipFill rotWithShape="1">
          <a:blip r:embed="rId6"/>
          <a:srcRect t="12731"/>
          <a:stretch/>
        </p:blipFill>
        <p:spPr>
          <a:xfrm>
            <a:off x="378356" y="5889036"/>
            <a:ext cx="150971" cy="167683"/>
          </a:xfrm>
          <a:prstGeom prst="rect">
            <a:avLst/>
          </a:prstGeom>
        </p:spPr>
      </p:pic>
      <p:sp>
        <p:nvSpPr>
          <p:cNvPr id="13" name="TextBox 12"/>
          <p:cNvSpPr txBox="1"/>
          <p:nvPr/>
        </p:nvSpPr>
        <p:spPr>
          <a:xfrm>
            <a:off x="500057" y="5825888"/>
            <a:ext cx="8061629" cy="559127"/>
          </a:xfrm>
          <a:prstGeom prst="rect">
            <a:avLst/>
          </a:prstGeom>
          <a:noFill/>
        </p:spPr>
        <p:txBody>
          <a:bodyPr wrap="square" rtlCol="0">
            <a:spAutoFit/>
          </a:bodyPr>
          <a:lstStyle/>
          <a:p>
            <a:r>
              <a:rPr lang="en-US" sz="900" dirty="0">
                <a:solidFill>
                  <a:schemeClr val="tx1">
                    <a:lumMod val="65000"/>
                    <a:lumOff val="35000"/>
                  </a:schemeClr>
                </a:solidFill>
                <a:latin typeface="Taub Sans" pitchFamily="2" charset="0"/>
                <a:ea typeface="Taub Sans" pitchFamily="2" charset="0"/>
              </a:rPr>
              <a:t>An expansion measures subsequent market performance from the end of the recovery until it reaches the next peak level before another 20% decline</a:t>
            </a:r>
          </a:p>
          <a:p>
            <a:pPr>
              <a:spcBef>
                <a:spcPts val="200"/>
              </a:spcBef>
            </a:pPr>
            <a:r>
              <a:rPr lang="en-US" sz="900" dirty="0">
                <a:solidFill>
                  <a:schemeClr val="tx1">
                    <a:lumMod val="65000"/>
                    <a:lumOff val="35000"/>
                  </a:schemeClr>
                </a:solidFill>
                <a:latin typeface="Taub Sans" pitchFamily="2" charset="0"/>
                <a:ea typeface="Taub Sans" pitchFamily="2" charset="0"/>
              </a:rPr>
              <a:t>A downturn is defined by a decline in the stock market from its peak by 20% or more</a:t>
            </a:r>
          </a:p>
          <a:p>
            <a:pPr>
              <a:spcBef>
                <a:spcPts val="200"/>
              </a:spcBef>
            </a:pPr>
            <a:r>
              <a:rPr lang="en-US" sz="900" dirty="0">
                <a:solidFill>
                  <a:schemeClr val="tx1">
                    <a:lumMod val="65000"/>
                    <a:lumOff val="35000"/>
                  </a:schemeClr>
                </a:solidFill>
                <a:latin typeface="Taub Sans" pitchFamily="2" charset="0"/>
                <a:ea typeface="Taub Sans" pitchFamily="2" charset="0"/>
              </a:rPr>
              <a:t>A recovery is represented as the number of months from the bottom of a contraction to when the market reaches the level of its previous peak again</a:t>
            </a:r>
          </a:p>
        </p:txBody>
      </p:sp>
      <p:pic>
        <p:nvPicPr>
          <p:cNvPr id="14" name="Picture 13"/>
          <p:cNvPicPr>
            <a:picLocks noChangeAspect="1"/>
          </p:cNvPicPr>
          <p:nvPr/>
        </p:nvPicPr>
        <p:blipFill>
          <a:blip r:embed="rId7"/>
          <a:stretch>
            <a:fillRect/>
          </a:stretch>
        </p:blipFill>
        <p:spPr>
          <a:xfrm>
            <a:off x="8038770" y="1605849"/>
            <a:ext cx="952080" cy="1208409"/>
          </a:xfrm>
          <a:prstGeom prst="rect">
            <a:avLst/>
          </a:prstGeom>
        </p:spPr>
      </p:pic>
      <p:sp>
        <p:nvSpPr>
          <p:cNvPr id="2" name="TextBox 1"/>
          <p:cNvSpPr txBox="1"/>
          <p:nvPr/>
        </p:nvSpPr>
        <p:spPr>
          <a:xfrm>
            <a:off x="319619" y="5656519"/>
            <a:ext cx="8449582" cy="400110"/>
          </a:xfrm>
          <a:prstGeom prst="rect">
            <a:avLst/>
          </a:prstGeom>
          <a:noFill/>
        </p:spPr>
        <p:txBody>
          <a:bodyPr wrap="square" rtlCol="0">
            <a:spAutoFit/>
          </a:bodyPr>
          <a:lstStyle/>
          <a:p>
            <a:r>
              <a:rPr lang="en-US" sz="1000" dirty="0">
                <a:latin typeface="Taub Sans" pitchFamily="2" charset="0"/>
                <a:ea typeface="Taub Sans" pitchFamily="2" charset="0"/>
              </a:rPr>
              <a:t>Source: </a:t>
            </a:r>
            <a:r>
              <a:rPr lang="en-US" altLang="en-US" sz="1000" dirty="0">
                <a:latin typeface="Taub Sans" pitchFamily="2" charset="0"/>
                <a:ea typeface="Taub Sans" pitchFamily="2" charset="0"/>
              </a:rPr>
              <a:t>Stocks—Ibbotson Associates SBBI U.S. Large Stock Index. ©2019 Morningstar. All Rights Reserved.</a:t>
            </a:r>
          </a:p>
          <a:p>
            <a:endParaRPr lang="en-US" sz="1000" dirty="0">
              <a:latin typeface="Taub Sans" pitchFamily="2" charset="0"/>
              <a:ea typeface="Taub Sans" pitchFamily="2" charset="0"/>
            </a:endParaRPr>
          </a:p>
        </p:txBody>
      </p:sp>
    </p:spTree>
    <p:extLst>
      <p:ext uri="{BB962C8B-B14F-4D97-AF65-F5344CB8AC3E}">
        <p14:creationId xmlns:p14="http://schemas.microsoft.com/office/powerpoint/2010/main" val="4046197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Stay invested</a:t>
            </a:r>
          </a:p>
        </p:txBody>
      </p:sp>
      <p:pic>
        <p:nvPicPr>
          <p:cNvPr id="3" name="Graphic 2">
            <a:extLst>
              <a:ext uri="{FF2B5EF4-FFF2-40B4-BE49-F238E27FC236}">
                <a16:creationId xmlns:a16="http://schemas.microsoft.com/office/drawing/2014/main" id="{9CA1B74A-09D9-4F02-A8E0-92ABF33E74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5757" y="4622584"/>
            <a:ext cx="579541" cy="611152"/>
          </a:xfrm>
          <a:prstGeom prst="rect">
            <a:avLst/>
          </a:prstGeom>
        </p:spPr>
      </p:pic>
    </p:spTree>
    <p:extLst>
      <p:ext uri="{BB962C8B-B14F-4D97-AF65-F5344CB8AC3E}">
        <p14:creationId xmlns:p14="http://schemas.microsoft.com/office/powerpoint/2010/main" val="4126734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6222" y="5711869"/>
            <a:ext cx="8115300" cy="460331"/>
          </a:xfrm>
        </p:spPr>
        <p:txBody>
          <a:bodyPr>
            <a:noAutofit/>
          </a:bodyPr>
          <a:lstStyle/>
          <a:p>
            <a:pPr marL="53975" lvl="1" indent="0">
              <a:lnSpc>
                <a:spcPct val="100000"/>
              </a:lnSpc>
              <a:spcBef>
                <a:spcPts val="0"/>
              </a:spcBef>
              <a:buNone/>
            </a:pPr>
            <a:r>
              <a:rPr lang="en-US" sz="800" dirty="0"/>
              <a:t>Recession data is from the National Bureau of Economic Research. The market is represented by the Ibbotson® Large Company Stock Index. Cash is represented by the 30-day U.S. Treasury bill. An investment cannot be made directly in an index. The data assumes reinvestment of income and does not account for taxes or transaction costs.</a:t>
            </a:r>
            <a:r>
              <a:rPr lang="en-US" altLang="en-US" sz="800" b="1" dirty="0"/>
              <a:t> Past performance is no guarantee of future results.</a:t>
            </a:r>
            <a:r>
              <a:rPr lang="en-US" altLang="en-US" sz="800" dirty="0"/>
              <a:t> This is for illustrative purposes only and not indicative of any investment. An investment cannot be made directly in an index. © Morningstar. All Rights Reserved. </a:t>
            </a:r>
          </a:p>
        </p:txBody>
      </p:sp>
      <p:sp>
        <p:nvSpPr>
          <p:cNvPr id="4" name="Title 3"/>
          <p:cNvSpPr>
            <a:spLocks noGrp="1"/>
          </p:cNvSpPr>
          <p:nvPr>
            <p:ph type="title"/>
          </p:nvPr>
        </p:nvSpPr>
        <p:spPr/>
        <p:txBody>
          <a:bodyPr/>
          <a:lstStyle/>
          <a:p>
            <a:r>
              <a:rPr lang="en-US" dirty="0">
                <a:solidFill>
                  <a:srgbClr val="7967AE"/>
                </a:solidFill>
              </a:rPr>
              <a:t>Importance of staying the course</a:t>
            </a:r>
          </a:p>
        </p:txBody>
      </p:sp>
      <p:pic>
        <p:nvPicPr>
          <p:cNvPr id="6" name="Graphic 5">
            <a:extLst>
              <a:ext uri="{FF2B5EF4-FFF2-40B4-BE49-F238E27FC236}">
                <a16:creationId xmlns:a16="http://schemas.microsoft.com/office/drawing/2014/main" id="{EAC734BC-C1F1-402C-91C5-DAC5C0AA36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568" y="1371600"/>
            <a:ext cx="8120231" cy="4006516"/>
          </a:xfrm>
          <a:prstGeom prst="rect">
            <a:avLst/>
          </a:prstGeom>
        </p:spPr>
      </p:pic>
    </p:spTree>
    <p:extLst>
      <p:ext uri="{BB962C8B-B14F-4D97-AF65-F5344CB8AC3E}">
        <p14:creationId xmlns:p14="http://schemas.microsoft.com/office/powerpoint/2010/main" val="2692218301"/>
      </p:ext>
    </p:extLst>
  </p:cSld>
  <p:clrMapOvr>
    <a:masterClrMapping/>
  </p:clrMapOvr>
</p:sld>
</file>

<file path=ppt/theme/theme1.xml><?xml version="1.0" encoding="utf-8"?>
<a:theme xmlns:a="http://schemas.openxmlformats.org/drawingml/2006/main" name="Main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 Cov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End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1792</TotalTime>
  <Words>3271</Words>
  <Application>Microsoft Office PowerPoint</Application>
  <PresentationFormat>On-screen Show (4:3)</PresentationFormat>
  <Paragraphs>216</Paragraphs>
  <Slides>22</Slides>
  <Notes>20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Arial</vt:lpstr>
      <vt:lpstr>Calibri</vt:lpstr>
      <vt:lpstr>Morningstar 1 Light</vt:lpstr>
      <vt:lpstr>Taub Sans</vt:lpstr>
      <vt:lpstr>Taub Sans Heavy</vt:lpstr>
      <vt:lpstr>TaubSans-Regular</vt:lpstr>
      <vt:lpstr>Wingdings</vt:lpstr>
      <vt:lpstr>Main Slides</vt:lpstr>
      <vt:lpstr>Divider slides</vt:lpstr>
      <vt:lpstr>Slide Cover</vt:lpstr>
      <vt:lpstr>End Slide</vt:lpstr>
      <vt:lpstr>1_End Slide</vt:lpstr>
      <vt:lpstr>What Are You  #WorkingFor? </vt:lpstr>
      <vt:lpstr>PowerPoint Presentation</vt:lpstr>
      <vt:lpstr>Agenda</vt:lpstr>
      <vt:lpstr>Stay focused </vt:lpstr>
      <vt:lpstr>Stay focused </vt:lpstr>
      <vt:lpstr>Highs and lows of investing </vt:lpstr>
      <vt:lpstr>Stay focused</vt:lpstr>
      <vt:lpstr>Stay invested</vt:lpstr>
      <vt:lpstr>Importance of staying the course</vt:lpstr>
      <vt:lpstr>Invest regularly from each paycheck </vt:lpstr>
      <vt:lpstr>Stay prepared</vt:lpstr>
      <vt:lpstr>Investing for retirement</vt:lpstr>
      <vt:lpstr>Identify your income needs</vt:lpstr>
      <vt:lpstr>Let your statement be your guide</vt:lpstr>
      <vt:lpstr>Keeping your assets on track</vt:lpstr>
      <vt:lpstr>Keeping your assets on track</vt:lpstr>
      <vt:lpstr>Investing for retirement</vt:lpstr>
      <vt:lpstr>Stay informed</vt:lpstr>
      <vt:lpstr>Information in the palm of your hand</vt:lpstr>
      <vt:lpstr>Advisory services available through Financial Engines</vt:lpstr>
      <vt:lpstr>Preparing for retirement – the long-term forecast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Eickenberg, Lauren (ES)</dc:creator>
  <cp:lastModifiedBy>Boos, Michael (ES)</cp:lastModifiedBy>
  <cp:revision>130</cp:revision>
  <dcterms:created xsi:type="dcterms:W3CDTF">2019-03-19T18:33:46Z</dcterms:created>
  <dcterms:modified xsi:type="dcterms:W3CDTF">2020-05-11T21:01:18Z</dcterms:modified>
</cp:coreProperties>
</file>