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75" r:id="rId2"/>
    <p:sldMasterId id="2147483683" r:id="rId3"/>
    <p:sldMasterId id="2147483689" r:id="rId4"/>
    <p:sldMasterId id="2147483696" r:id="rId5"/>
    <p:sldMasterId id="2147483698" r:id="rId6"/>
    <p:sldMasterId id="2147483700" r:id="rId7"/>
    <p:sldMasterId id="2147483706" r:id="rId8"/>
  </p:sldMasterIdLst>
  <p:notesMasterIdLst>
    <p:notesMasterId r:id="rId34"/>
  </p:notesMasterIdLst>
  <p:sldIdLst>
    <p:sldId id="386" r:id="rId9"/>
    <p:sldId id="258" r:id="rId10"/>
    <p:sldId id="267" r:id="rId11"/>
    <p:sldId id="269" r:id="rId12"/>
    <p:sldId id="289" r:id="rId13"/>
    <p:sldId id="311" r:id="rId14"/>
    <p:sldId id="297" r:id="rId15"/>
    <p:sldId id="266" r:id="rId16"/>
    <p:sldId id="290" r:id="rId17"/>
    <p:sldId id="300" r:id="rId18"/>
    <p:sldId id="287" r:id="rId19"/>
    <p:sldId id="387" r:id="rId20"/>
    <p:sldId id="291" r:id="rId21"/>
    <p:sldId id="275" r:id="rId22"/>
    <p:sldId id="285" r:id="rId23"/>
    <p:sldId id="277" r:id="rId24"/>
    <p:sldId id="281" r:id="rId25"/>
    <p:sldId id="286" r:id="rId26"/>
    <p:sldId id="385" r:id="rId27"/>
    <p:sldId id="271" r:id="rId28"/>
    <p:sldId id="379" r:id="rId29"/>
    <p:sldId id="314" r:id="rId30"/>
    <p:sldId id="303" r:id="rId31"/>
    <p:sldId id="309" r:id="rId32"/>
    <p:sldId id="26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6" userDrawn="1">
          <p15:clr>
            <a:srgbClr val="A4A3A4"/>
          </p15:clr>
        </p15:guide>
        <p15:guide id="2"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son, Brenda (ES)" initials="RB(" lastIdx="10" clrIdx="0">
    <p:extLst>
      <p:ext uri="{19B8F6BF-5375-455C-9EA6-DF929625EA0E}">
        <p15:presenceInfo xmlns:p15="http://schemas.microsoft.com/office/powerpoint/2012/main" userId="S-1-5-21-1645522239-879983540-1417001333-1078654" providerId="AD"/>
      </p:ext>
    </p:extLst>
  </p:cmAuthor>
  <p:cmAuthor id="2" name="Patricia Clynes" initials="PC" lastIdx="4" clrIdx="1">
    <p:extLst>
      <p:ext uri="{19B8F6BF-5375-455C-9EA6-DF929625EA0E}">
        <p15:presenceInfo xmlns:p15="http://schemas.microsoft.com/office/powerpoint/2012/main" userId="37f87b778f90c2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C4E"/>
    <a:srgbClr val="000000"/>
    <a:srgbClr val="D9D9D9"/>
    <a:srgbClr val="BAC4F0"/>
    <a:srgbClr val="7967AE"/>
    <a:srgbClr val="D0271D"/>
    <a:srgbClr val="9889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98" autoAdjust="0"/>
    <p:restoredTop sz="74968" autoAdjust="0"/>
  </p:normalViewPr>
  <p:slideViewPr>
    <p:cSldViewPr snapToGrid="0">
      <p:cViewPr varScale="1">
        <p:scale>
          <a:sx n="85" d="100"/>
          <a:sy n="85" d="100"/>
        </p:scale>
        <p:origin x="2484" y="90"/>
      </p:cViewPr>
      <p:guideLst>
        <p:guide pos="216"/>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8D050-201A-4263-BB8E-B204458880A6}" type="datetimeFigureOut">
              <a:rPr lang="en-US" smtClean="0"/>
              <a:t>5/11/2020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1FA6E-7989-478C-ACCC-EF8B0B8D9DFA}" type="slidenum">
              <a:rPr lang="en-US" smtClean="0"/>
              <a:t>‹#›</a:t>
            </a:fld>
            <a:endParaRPr lang="en-US"/>
          </a:p>
        </p:txBody>
      </p:sp>
    </p:spTree>
    <p:extLst>
      <p:ext uri="{BB962C8B-B14F-4D97-AF65-F5344CB8AC3E}">
        <p14:creationId xmlns:p14="http://schemas.microsoft.com/office/powerpoint/2010/main" val="127590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aub Sans" pitchFamily="2" charset="0"/>
                <a:ea typeface="Taub Sans" pitchFamily="2" charset="0"/>
              </a:rPr>
              <a:t>Presenter: Hello. Welcome to our program about the importance of a financial wellness program and how it can help you and your employees weather the uncertainty of market volatility.</a:t>
            </a:r>
            <a:endParaRPr lang="en-US" altLang="en-US" sz="1100" dirty="0">
              <a:latin typeface="Taub Sans" pitchFamily="2" charset="0"/>
              <a:ea typeface="Taub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Taub Sans" pitchFamily="2" charset="0"/>
                <a:ea typeface="Taub Sans" pitchFamily="2" charset="0"/>
              </a:rPr>
              <a:t>Thank you for joining me today [introduction]</a:t>
            </a:r>
            <a:endParaRPr lang="en-US" altLang="en-US" sz="1100" dirty="0">
              <a:latin typeface="Taub Sans" pitchFamily="2" charset="0"/>
              <a:ea typeface="Taub Sans" pitchFamily="2" charset="0"/>
            </a:endParaRPr>
          </a:p>
          <a:p>
            <a:pPr eaLnBrk="1" hangingPunct="1"/>
            <a:endParaRPr lang="en-US" altLang="en-US" sz="1200" dirty="0"/>
          </a:p>
          <a:p>
            <a:r>
              <a:rPr lang="en-US" dirty="0"/>
              <a:t>We are living in a time of unprecedented uncertainty. The worldwide economic impact of the COVID-19 outbreak will reach every industry, every business, every person. </a:t>
            </a:r>
          </a:p>
          <a:p>
            <a:r>
              <a:rPr lang="en-US" dirty="0"/>
              <a:t>There are tough times ahead, but being prepared and having trusted advisors you can turn to can help you and your employees prevail in times of turmoil. </a:t>
            </a:r>
          </a:p>
          <a:p>
            <a:endParaRPr lang="en-US" dirty="0"/>
          </a:p>
        </p:txBody>
      </p:sp>
      <p:sp>
        <p:nvSpPr>
          <p:cNvPr id="4" name="Slide Number Placeholder 3"/>
          <p:cNvSpPr>
            <a:spLocks noGrp="1"/>
          </p:cNvSpPr>
          <p:nvPr>
            <p:ph type="sldNum" sz="quarter" idx="5"/>
          </p:nvPr>
        </p:nvSpPr>
        <p:spPr/>
        <p:txBody>
          <a:bodyPr/>
          <a:lstStyle/>
          <a:p>
            <a:fld id="{96B1FA6E-7989-478C-ACCC-EF8B0B8D9DFA}" type="slidenum">
              <a:rPr lang="en-US" smtClean="0"/>
              <a:t>1</a:t>
            </a:fld>
            <a:endParaRPr lang="en-US"/>
          </a:p>
        </p:txBody>
      </p:sp>
    </p:spTree>
    <p:extLst>
      <p:ext uri="{BB962C8B-B14F-4D97-AF65-F5344CB8AC3E}">
        <p14:creationId xmlns:p14="http://schemas.microsoft.com/office/powerpoint/2010/main" val="3878563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100" dirty="0">
                <a:solidFill>
                  <a:srgbClr val="6F6F73"/>
                </a:solidFill>
                <a:latin typeface="Taub Sans" pitchFamily="2" charset="0"/>
                <a:ea typeface="Taub Sans" pitchFamily="2" charset="0"/>
              </a:rPr>
              <a:t>Presenter:  It’s natural for the stock market</a:t>
            </a:r>
            <a:r>
              <a:rPr lang="en-US" altLang="en-US" sz="1100" baseline="0" dirty="0">
                <a:solidFill>
                  <a:srgbClr val="6F6F73"/>
                </a:solidFill>
                <a:latin typeface="Taub Sans" pitchFamily="2" charset="0"/>
                <a:ea typeface="Taub Sans" pitchFamily="2" charset="0"/>
              </a:rPr>
              <a:t> to fluctuate much like the weather with periods of highs and lows. These market fluctuations </a:t>
            </a:r>
            <a:r>
              <a:rPr lang="en-US" altLang="en-US" sz="1100" dirty="0">
                <a:solidFill>
                  <a:srgbClr val="6F6F73"/>
                </a:solidFill>
                <a:latin typeface="Taub Sans" pitchFamily="2" charset="0"/>
                <a:ea typeface="Taub Sans" pitchFamily="2" charset="0"/>
              </a:rPr>
              <a:t>happen for a number of reasons,</a:t>
            </a:r>
            <a:r>
              <a:rPr lang="en-US" altLang="en-US" sz="1100" baseline="0" dirty="0">
                <a:solidFill>
                  <a:srgbClr val="6F6F73"/>
                </a:solidFill>
                <a:latin typeface="Taub Sans" pitchFamily="2" charset="0"/>
                <a:ea typeface="Taub Sans" pitchFamily="2" charset="0"/>
              </a:rPr>
              <a:t> </a:t>
            </a:r>
            <a:r>
              <a:rPr lang="en-US" sz="1200" kern="1200" dirty="0">
                <a:solidFill>
                  <a:schemeClr val="tx1"/>
                </a:solidFill>
                <a:latin typeface="+mn-lt"/>
                <a:ea typeface="+mn-ea"/>
                <a:cs typeface="+mn-cs"/>
              </a:rPr>
              <a:t>disappointing economic reports, p</a:t>
            </a:r>
            <a:r>
              <a:rPr lang="en-US" altLang="en-US" sz="1100" baseline="0" dirty="0">
                <a:solidFill>
                  <a:srgbClr val="6F6F73"/>
                </a:solidFill>
                <a:latin typeface="Taub Sans" pitchFamily="2" charset="0"/>
                <a:ea typeface="Taub Sans" pitchFamily="2" charset="0"/>
              </a:rPr>
              <a:t>olitical upheaval and even negative company or industry-specific news. </a:t>
            </a:r>
            <a:r>
              <a:rPr lang="en-US" altLang="en-US" sz="1100" dirty="0">
                <a:solidFill>
                  <a:srgbClr val="6F6F73"/>
                </a:solidFill>
                <a:latin typeface="Taub Sans" pitchFamily="2" charset="0"/>
                <a:ea typeface="Taub Sans" pitchFamily="2" charset="0"/>
              </a:rPr>
              <a:t> As a result of stock market fluctuations, an investment’s value may be up or down. </a:t>
            </a:r>
          </a:p>
          <a:p>
            <a:pPr eaLnBrk="1" hangingPunct="1"/>
            <a:endParaRPr lang="en-US" altLang="en-US" sz="1100" dirty="0">
              <a:solidFill>
                <a:srgbClr val="6F6F73"/>
              </a:solidFill>
              <a:latin typeface="Taub Sans" pitchFamily="2" charset="0"/>
              <a:ea typeface="Taub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solidFill>
                  <a:srgbClr val="6F6F73"/>
                </a:solidFill>
                <a:latin typeface="Taub Sans" pitchFamily="2" charset="0"/>
                <a:ea typeface="Taub Sans" pitchFamily="2" charset="0"/>
              </a:rPr>
              <a:t>Investing and</a:t>
            </a:r>
            <a:r>
              <a:rPr lang="en-US" altLang="en-US" sz="1100" baseline="0" dirty="0">
                <a:solidFill>
                  <a:srgbClr val="6F6F73"/>
                </a:solidFill>
                <a:latin typeface="Taub Sans" pitchFamily="2" charset="0"/>
                <a:ea typeface="Taub Sans" pitchFamily="2" charset="0"/>
              </a:rPr>
              <a:t> emotions often go hand in hand. No one wants to see the value of their savings decline, especially since your savings is intended to supplement your income in retirement. Investing for retirement is a long-term commitment. </a:t>
            </a:r>
            <a:r>
              <a:rPr lang="en-US" altLang="en-US" sz="1100" baseline="0" dirty="0">
                <a:latin typeface="Taub Sans" pitchFamily="2" charset="0"/>
                <a:ea typeface="Taub Sans" pitchFamily="2" charset="0"/>
              </a:rPr>
              <a:t>Making emotional decisions could impact your short and long-term financial goals. </a:t>
            </a:r>
          </a:p>
          <a:p>
            <a:pPr eaLnBrk="1" hangingPunct="1"/>
            <a:endParaRPr lang="en-US" altLang="en-US" sz="1100" baseline="0" dirty="0">
              <a:solidFill>
                <a:srgbClr val="6F6F73"/>
              </a:solidFill>
              <a:latin typeface="Taub Sans" pitchFamily="2" charset="0"/>
              <a:ea typeface="Taub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solidFill>
                  <a:srgbClr val="6F6F73"/>
                </a:solidFill>
                <a:latin typeface="Taub Sans" pitchFamily="2" charset="0"/>
                <a:ea typeface="Taub Sans" pitchFamily="2" charset="0"/>
              </a:rPr>
              <a:t>In the financial world,</a:t>
            </a:r>
            <a:r>
              <a:rPr lang="en-US" altLang="en-US" sz="1100" baseline="0" dirty="0">
                <a:solidFill>
                  <a:srgbClr val="6F6F73"/>
                </a:solidFill>
                <a:latin typeface="Taub Sans" pitchFamily="2" charset="0"/>
                <a:ea typeface="Taub Sans" pitchFamily="2" charset="0"/>
              </a:rPr>
              <a:t> what goes up may come down and what goes down has historically rebounded.  </a:t>
            </a:r>
          </a:p>
          <a:p>
            <a:pPr eaLnBrk="1" hangingPunct="1"/>
            <a:endParaRPr lang="en-US" altLang="en-US" sz="1100" baseline="0" dirty="0">
              <a:solidFill>
                <a:srgbClr val="6F6F73"/>
              </a:solidFill>
              <a:latin typeface="Taub Sans" pitchFamily="2" charset="0"/>
              <a:ea typeface="Taub Sans" pitchFamily="2" charset="0"/>
            </a:endParaRPr>
          </a:p>
          <a:p>
            <a:pPr eaLnBrk="1" hangingPunct="1"/>
            <a:r>
              <a:rPr lang="en-US" altLang="en-US" sz="1100" baseline="0" dirty="0">
                <a:solidFill>
                  <a:srgbClr val="6F6F73"/>
                </a:solidFill>
                <a:latin typeface="Taub Sans" pitchFamily="2" charset="0"/>
                <a:ea typeface="Taub Sans" pitchFamily="2" charset="0"/>
              </a:rPr>
              <a:t>  </a:t>
            </a:r>
          </a:p>
          <a:p>
            <a:pPr eaLnBrk="1" hangingPunct="1"/>
            <a:r>
              <a:rPr lang="en-US" altLang="en-US" sz="1100" b="1" baseline="0" dirty="0">
                <a:solidFill>
                  <a:srgbClr val="6F6F73"/>
                </a:solidFill>
                <a:latin typeface="Taub Sans" pitchFamily="2" charset="0"/>
                <a:ea typeface="Taub Sans" pitchFamily="2" charset="0"/>
              </a:rPr>
              <a:t>ADVANCE TO NEXT SLIDE</a:t>
            </a:r>
            <a:endParaRPr lang="en-US" altLang="en-US" sz="1100" baseline="0" dirty="0">
              <a:solidFill>
                <a:srgbClr val="6F6F73"/>
              </a:solidFill>
              <a:latin typeface="Taub Sans" pitchFamily="2" charset="0"/>
              <a:ea typeface="Taub Sans" pitchFamily="2" charset="0"/>
            </a:endParaRPr>
          </a:p>
        </p:txBody>
      </p:sp>
      <p:sp>
        <p:nvSpPr>
          <p:cNvPr id="4" name="Slide Number Placeholder 3"/>
          <p:cNvSpPr>
            <a:spLocks noGrp="1"/>
          </p:cNvSpPr>
          <p:nvPr>
            <p:ph type="sldNum" sz="quarter" idx="10"/>
          </p:nvPr>
        </p:nvSpPr>
        <p:spPr/>
        <p:txBody>
          <a:bodyPr/>
          <a:lstStyle/>
          <a:p>
            <a:fld id="{A4B3BF6A-4502-D94F-B26C-A8D0CFD397E1}" type="slidenum">
              <a:rPr lang="en-US" smtClean="0"/>
              <a:t>10</a:t>
            </a:fld>
            <a:endParaRPr lang="en-US"/>
          </a:p>
        </p:txBody>
      </p:sp>
    </p:spTree>
    <p:extLst>
      <p:ext uri="{BB962C8B-B14F-4D97-AF65-F5344CB8AC3E}">
        <p14:creationId xmlns:p14="http://schemas.microsoft.com/office/powerpoint/2010/main" val="275574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b="0" dirty="0">
                <a:latin typeface="Taub Sans" pitchFamily="2" charset="0"/>
                <a:ea typeface="Taub Sans" pitchFamily="2" charset="0"/>
              </a:rPr>
              <a:t>Presenter:  Not including the most recent market downturn due to COVID-19, t</a:t>
            </a:r>
            <a:r>
              <a:rPr lang="en-US" altLang="en-US" sz="1100" dirty="0">
                <a:latin typeface="Taub Sans" pitchFamily="2" charset="0"/>
                <a:ea typeface="Taub Sans" pitchFamily="2" charset="0"/>
              </a:rPr>
              <a:t>here have been 8 downturns since 1926,</a:t>
            </a:r>
            <a:r>
              <a:rPr lang="en-US" altLang="en-US" sz="1100" baseline="0" dirty="0">
                <a:latin typeface="Taub Sans" pitchFamily="2" charset="0"/>
                <a:ea typeface="Taub Sans" pitchFamily="2" charset="0"/>
              </a:rPr>
              <a:t> which </a:t>
            </a:r>
            <a:r>
              <a:rPr lang="en-US" altLang="en-US" sz="1100" dirty="0">
                <a:latin typeface="Taub Sans" pitchFamily="2" charset="0"/>
                <a:ea typeface="Taub Sans" pitchFamily="2" charset="0"/>
              </a:rPr>
              <a:t>marked the start of the Great Depression. During this time stocks lost over 80% of their value. During the recent 2007-2009 bear market,</a:t>
            </a:r>
            <a:r>
              <a:rPr lang="en-US" altLang="en-US" sz="1100" baseline="0" dirty="0">
                <a:latin typeface="Taub Sans" pitchFamily="2" charset="0"/>
                <a:ea typeface="Taub Sans" pitchFamily="2" charset="0"/>
              </a:rPr>
              <a:t> s</a:t>
            </a:r>
            <a:r>
              <a:rPr lang="en-US" altLang="en-US" sz="1100" dirty="0">
                <a:latin typeface="Taub Sans" pitchFamily="2" charset="0"/>
                <a:ea typeface="Taub Sans" pitchFamily="2" charset="0"/>
              </a:rPr>
              <a:t>tocks lost 50.9%; this downturn lasted for 16 months, and the stock market recovered after 37 months, in March 2012.</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100" kern="1200" dirty="0">
              <a:solidFill>
                <a:schemeClr val="tx1"/>
              </a:solidFill>
              <a:effectLst/>
              <a:latin typeface="Taub Sans" pitchFamily="2" charset="0"/>
              <a:ea typeface="Taub Sans" pitchFamily="2" charset="0"/>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Taub Sans" pitchFamily="2" charset="0"/>
                <a:ea typeface="Taub Sans" pitchFamily="2" charset="0"/>
              </a:rPr>
              <a:t>Sometimes stocks recover their value quickly, while other times the decline lasts for a while. The recovery period may be painfully long. Because no one can predict market declines with certainty, a diversified portfolio may be the best solution for a long–term investor who is concerned about both return and risk. </a:t>
            </a:r>
          </a:p>
          <a:p>
            <a:pPr eaLnBrk="1" hangingPunct="1">
              <a:defRPr/>
            </a:pPr>
            <a:endParaRPr lang="en-US" altLang="en-US" sz="1100" dirty="0">
              <a:latin typeface="Taub Sans" pitchFamily="2" charset="0"/>
              <a:ea typeface="Taub Sans" pitchFamily="2" charset="0"/>
            </a:endParaRPr>
          </a:p>
          <a:p>
            <a:pPr eaLnBrk="1" hangingPunct="1">
              <a:defRPr/>
            </a:pPr>
            <a:r>
              <a:rPr lang="en-US" altLang="en-US" sz="1100" dirty="0">
                <a:latin typeface="Taub Sans" pitchFamily="2" charset="0"/>
                <a:ea typeface="Taub Sans" pitchFamily="2" charset="0"/>
              </a:rPr>
              <a:t>Returns and principal invested in stocks are not guaranteed. Diversification does not eliminate the risk of investment losses.</a:t>
            </a:r>
          </a:p>
        </p:txBody>
      </p:sp>
      <p:sp>
        <p:nvSpPr>
          <p:cNvPr id="4" name="Slide Number Placeholder 3"/>
          <p:cNvSpPr>
            <a:spLocks noGrp="1"/>
          </p:cNvSpPr>
          <p:nvPr>
            <p:ph type="sldNum" sz="quarter" idx="10"/>
          </p:nvPr>
        </p:nvSpPr>
        <p:spPr/>
        <p:txBody>
          <a:bodyPr/>
          <a:lstStyle/>
          <a:p>
            <a:fld id="{96B1FA6E-7989-478C-ACCC-EF8B0B8D9DFA}" type="slidenum">
              <a:rPr lang="en-US" smtClean="0"/>
              <a:t>11</a:t>
            </a:fld>
            <a:endParaRPr lang="en-US"/>
          </a:p>
        </p:txBody>
      </p:sp>
    </p:spTree>
    <p:extLst>
      <p:ext uri="{BB962C8B-B14F-4D97-AF65-F5344CB8AC3E}">
        <p14:creationId xmlns:p14="http://schemas.microsoft.com/office/powerpoint/2010/main" val="4276169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concept is stay invested. Not always as easy as it sounds when the market is fluctuating. But, there are strategies you and your employees can use to help minimize the impact of market volatility. </a:t>
            </a:r>
          </a:p>
        </p:txBody>
      </p:sp>
      <p:sp>
        <p:nvSpPr>
          <p:cNvPr id="4" name="Slide Number Placeholder 3"/>
          <p:cNvSpPr>
            <a:spLocks noGrp="1"/>
          </p:cNvSpPr>
          <p:nvPr>
            <p:ph type="sldNum" sz="quarter" idx="5"/>
          </p:nvPr>
        </p:nvSpPr>
        <p:spPr/>
        <p:txBody>
          <a:bodyPr/>
          <a:lstStyle/>
          <a:p>
            <a:fld id="{96B1FA6E-7989-478C-ACCC-EF8B0B8D9DFA}" type="slidenum">
              <a:rPr lang="en-US" smtClean="0"/>
              <a:t>12</a:t>
            </a:fld>
            <a:endParaRPr lang="en-US"/>
          </a:p>
        </p:txBody>
      </p:sp>
    </p:spTree>
    <p:extLst>
      <p:ext uri="{BB962C8B-B14F-4D97-AF65-F5344CB8AC3E}">
        <p14:creationId xmlns:p14="http://schemas.microsoft.com/office/powerpoint/2010/main" val="2554076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100" dirty="0">
                <a:latin typeface="Taub Sans" pitchFamily="2" charset="0"/>
                <a:ea typeface="Taub Sans" pitchFamily="2" charset="0"/>
              </a:rPr>
              <a:t>Presenter: </a:t>
            </a:r>
            <a:r>
              <a:rPr lang="en-US" altLang="en-US" sz="1100" dirty="0">
                <a:latin typeface="Taub Sans" pitchFamily="2" charset="0"/>
                <a:ea typeface="Taub Sans" pitchFamily="2" charset="0"/>
              </a:rPr>
              <a:t>Let’s look at an example</a:t>
            </a:r>
            <a:r>
              <a:rPr lang="en-US" altLang="en-US" sz="1100" baseline="0" dirty="0">
                <a:latin typeface="Taub Sans" pitchFamily="2" charset="0"/>
                <a:ea typeface="Taub Sans" pitchFamily="2" charset="0"/>
              </a:rPr>
              <a:t> of $</a:t>
            </a:r>
            <a:r>
              <a:rPr lang="en-US" altLang="en-US" sz="1100" dirty="0">
                <a:latin typeface="Taub Sans" pitchFamily="2" charset="0"/>
                <a:ea typeface="Taub Sans" pitchFamily="2" charset="0"/>
              </a:rPr>
              <a:t>100,000 invested in the stock market during the 2007–2018 period, which included the global financial crisis in 2007-2008</a:t>
            </a:r>
            <a:r>
              <a:rPr lang="en-US" altLang="en-US" sz="1100" baseline="0" dirty="0">
                <a:latin typeface="Taub Sans" pitchFamily="2" charset="0"/>
                <a:ea typeface="Taub Sans" pitchFamily="2" charset="0"/>
              </a:rPr>
              <a:t> </a:t>
            </a:r>
            <a:r>
              <a:rPr lang="en-US" altLang="en-US" sz="1100" dirty="0">
                <a:latin typeface="Taub Sans" pitchFamily="2" charset="0"/>
                <a:ea typeface="Taub Sans" pitchFamily="2" charset="0"/>
              </a:rPr>
              <a:t>and the recovery that followed. </a:t>
            </a:r>
            <a:br>
              <a:rPr lang="en-US" altLang="en-US" sz="1100" dirty="0">
                <a:latin typeface="Taub Sans" pitchFamily="2" charset="0"/>
                <a:ea typeface="Taub Sans" pitchFamily="2" charset="0"/>
              </a:rPr>
            </a:br>
            <a:endParaRPr lang="en-US" altLang="en-US" sz="1100" dirty="0">
              <a:latin typeface="Taub Sans" pitchFamily="2" charset="0"/>
              <a:ea typeface="Taub Sans" pitchFamily="2" charset="0"/>
            </a:endParaRPr>
          </a:p>
          <a:p>
            <a:pPr eaLnBrk="1" hangingPunct="1">
              <a:lnSpc>
                <a:spcPct val="100000"/>
              </a:lnSpc>
              <a:defRPr/>
            </a:pPr>
            <a:r>
              <a:rPr lang="en-US" altLang="en-US" sz="1100" dirty="0">
                <a:latin typeface="Taub Sans" pitchFamily="2" charset="0"/>
                <a:ea typeface="Taub Sans" pitchFamily="2" charset="0"/>
              </a:rPr>
              <a:t>By</a:t>
            </a:r>
            <a:r>
              <a:rPr lang="en-US" altLang="en-US" sz="1100" baseline="0" dirty="0">
                <a:latin typeface="Taub Sans" pitchFamily="2" charset="0"/>
                <a:ea typeface="Taub Sans" pitchFamily="2" charset="0"/>
              </a:rPr>
              <a:t> February the investment </a:t>
            </a:r>
            <a:r>
              <a:rPr lang="en-US" altLang="en-US" sz="1100" dirty="0">
                <a:latin typeface="Taub Sans" pitchFamily="2" charset="0"/>
                <a:ea typeface="Taub Sans" pitchFamily="2" charset="0"/>
              </a:rPr>
              <a:t>dropped to $54,381. By staying the course and</a:t>
            </a:r>
            <a:r>
              <a:rPr lang="en-US" altLang="en-US" sz="1100" baseline="0" dirty="0">
                <a:latin typeface="Taub Sans" pitchFamily="2" charset="0"/>
                <a:ea typeface="Taub Sans" pitchFamily="2" charset="0"/>
              </a:rPr>
              <a:t> remaining invested the stock market</a:t>
            </a:r>
            <a:r>
              <a:rPr lang="en-US" altLang="en-US" sz="1100" dirty="0">
                <a:latin typeface="Taub Sans" pitchFamily="2" charset="0"/>
                <a:ea typeface="Taub Sans" pitchFamily="2" charset="0"/>
              </a:rPr>
              <a:t> over the next nine years, the ending value</a:t>
            </a:r>
            <a:r>
              <a:rPr lang="en-US" altLang="en-US" sz="1100" baseline="0" dirty="0">
                <a:latin typeface="Taub Sans" pitchFamily="2" charset="0"/>
                <a:ea typeface="Taub Sans" pitchFamily="2" charset="0"/>
              </a:rPr>
              <a:t> would have been $</a:t>
            </a:r>
            <a:r>
              <a:rPr lang="en-US" altLang="en-US" sz="1100" dirty="0">
                <a:latin typeface="Taub Sans" pitchFamily="2" charset="0"/>
                <a:ea typeface="Taub Sans" pitchFamily="2" charset="0"/>
              </a:rPr>
              <a:t>227,993. </a:t>
            </a:r>
          </a:p>
          <a:p>
            <a:pPr eaLnBrk="1" hangingPunct="1">
              <a:lnSpc>
                <a:spcPct val="100000"/>
              </a:lnSpc>
              <a:defRPr/>
            </a:pPr>
            <a:endParaRPr lang="en-US" altLang="en-US" sz="1100" dirty="0">
              <a:latin typeface="Taub Sans" pitchFamily="2" charset="0"/>
              <a:ea typeface="Taub Sans" pitchFamily="2" charset="0"/>
            </a:endParaRPr>
          </a:p>
          <a:p>
            <a:pPr eaLnBrk="1" hangingPunct="1">
              <a:lnSpc>
                <a:spcPct val="100000"/>
              </a:lnSpc>
              <a:defRPr/>
            </a:pPr>
            <a:r>
              <a:rPr lang="en-US" altLang="en-US" sz="1100" dirty="0">
                <a:latin typeface="Taub Sans" pitchFamily="2" charset="0"/>
                <a:ea typeface="Taub Sans" pitchFamily="2" charset="0"/>
              </a:rPr>
              <a:t>If an investor decided to exit the market at the bottom and invest</a:t>
            </a:r>
            <a:r>
              <a:rPr lang="en-US" altLang="en-US" sz="1100" baseline="0" dirty="0">
                <a:latin typeface="Taub Sans" pitchFamily="2" charset="0"/>
                <a:ea typeface="Taub Sans" pitchFamily="2" charset="0"/>
              </a:rPr>
              <a:t> </a:t>
            </a:r>
            <a:r>
              <a:rPr lang="en-US" altLang="en-US" sz="1100" dirty="0">
                <a:latin typeface="Taub Sans" pitchFamily="2" charset="0"/>
                <a:ea typeface="Taub Sans" pitchFamily="2" charset="0"/>
              </a:rPr>
              <a:t>in cash for a year, then reinvested,</a:t>
            </a:r>
            <a:r>
              <a:rPr lang="en-US" altLang="en-US" sz="1100" baseline="0" dirty="0">
                <a:latin typeface="Taub Sans" pitchFamily="2" charset="0"/>
                <a:ea typeface="Taub Sans" pitchFamily="2" charset="0"/>
              </a:rPr>
              <a:t> his </a:t>
            </a:r>
            <a:r>
              <a:rPr lang="en-US" altLang="en-US" sz="1100" dirty="0">
                <a:latin typeface="Taub Sans" pitchFamily="2" charset="0"/>
                <a:ea typeface="Taub Sans" pitchFamily="2" charset="0"/>
              </a:rPr>
              <a:t>ending value would have been $148,554. An all-cash investment at the bottom of the market would have yielded only $56,122. </a:t>
            </a:r>
          </a:p>
          <a:p>
            <a:pPr eaLnBrk="1" hangingPunct="1">
              <a:lnSpc>
                <a:spcPct val="100000"/>
              </a:lnSpc>
              <a:defRPr/>
            </a:pPr>
            <a:endParaRPr lang="en-US" altLang="en-US" sz="1100" dirty="0">
              <a:latin typeface="Taub Sans" pitchFamily="2" charset="0"/>
              <a:ea typeface="Taub Sans" pitchFamily="2" charset="0"/>
            </a:endParaRPr>
          </a:p>
          <a:p>
            <a:pPr eaLnBrk="1" hangingPunct="1">
              <a:lnSpc>
                <a:spcPct val="100000"/>
              </a:lnSpc>
              <a:defRPr/>
            </a:pPr>
            <a:r>
              <a:rPr lang="en-US" altLang="en-US" sz="1100" dirty="0">
                <a:latin typeface="Taub Sans" pitchFamily="2" charset="0"/>
                <a:ea typeface="Taub Sans" pitchFamily="2" charset="0"/>
              </a:rPr>
              <a:t>The continuous investment</a:t>
            </a:r>
            <a:r>
              <a:rPr lang="en-US" altLang="en-US" sz="1100" baseline="0" dirty="0">
                <a:latin typeface="Taub Sans" pitchFamily="2" charset="0"/>
                <a:ea typeface="Taub Sans" pitchFamily="2" charset="0"/>
              </a:rPr>
              <a:t> </a:t>
            </a:r>
            <a:r>
              <a:rPr lang="en-US" altLang="en-US" sz="1100" dirty="0">
                <a:latin typeface="Taub Sans" pitchFamily="2" charset="0"/>
                <a:ea typeface="Taub Sans" pitchFamily="2" charset="0"/>
              </a:rPr>
              <a:t>recovered its initial value over the next three years and provided a higher ending value than the other two strategies. All recoveries may not yield the same results</a:t>
            </a:r>
            <a:r>
              <a:rPr lang="en-US" altLang="en-US" sz="1100" baseline="0" dirty="0">
                <a:latin typeface="Taub Sans" pitchFamily="2" charset="0"/>
                <a:ea typeface="Taub Sans" pitchFamily="2" charset="0"/>
              </a:rPr>
              <a:t> so it’s important </a:t>
            </a:r>
            <a:r>
              <a:rPr lang="en-US" altLang="en-US" sz="1100" dirty="0">
                <a:latin typeface="Taub Sans" pitchFamily="2" charset="0"/>
                <a:ea typeface="Taub Sans" pitchFamily="2" charset="0"/>
              </a:rPr>
              <a:t>to stick with a long-term approach to investing.</a:t>
            </a:r>
          </a:p>
          <a:p>
            <a:pPr eaLnBrk="1" hangingPunct="1">
              <a:defRPr/>
            </a:pPr>
            <a:endParaRPr lang="en-US" altLang="en-US" sz="1100" dirty="0">
              <a:latin typeface="Taub Sans" pitchFamily="2" charset="0"/>
              <a:ea typeface="Taub Sans" pitchFamily="2" charset="0"/>
            </a:endParaRPr>
          </a:p>
          <a:p>
            <a:pPr eaLnBrk="1" hangingPunct="1">
              <a:defRPr/>
            </a:pPr>
            <a:r>
              <a:rPr lang="en-US" altLang="en-US" sz="1100" dirty="0">
                <a:latin typeface="Taub Sans" pitchFamily="2" charset="0"/>
                <a:ea typeface="Taub Sans" pitchFamily="2" charset="0"/>
              </a:rPr>
              <a:t>Returns and principal invested in stocks are not guaranteed. Stocks have been more volatile than bonds or cash. Holding a portfolio of securities for the long term does not ensure a profitable outcome and investing in securities always involves risk of loss.</a:t>
            </a:r>
          </a:p>
          <a:p>
            <a:pPr eaLnBrk="1" hangingPunct="1">
              <a:spcBef>
                <a:spcPct val="0"/>
              </a:spcBef>
              <a:defRPr/>
            </a:pPr>
            <a:endParaRPr lang="en-US" altLang="en-US" dirty="0">
              <a:latin typeface="Morningstar 1 Light" panose="020B0406020202040204" pitchFamily="34" charset="0"/>
            </a:endParaRPr>
          </a:p>
          <a:p>
            <a:pPr eaLnBrk="1" hangingPunct="1">
              <a:defRPr/>
            </a:pPr>
            <a:endParaRPr lang="en-US" altLang="en-US" dirty="0">
              <a:latin typeface="Morningstar 1 Light" panose="020B0406020202040204" pitchFamily="34" charset="0"/>
            </a:endParaRPr>
          </a:p>
          <a:p>
            <a:endParaRPr lang="en-US" dirty="0"/>
          </a:p>
        </p:txBody>
      </p:sp>
      <p:sp>
        <p:nvSpPr>
          <p:cNvPr id="4" name="Slide Number Placeholder 3"/>
          <p:cNvSpPr>
            <a:spLocks noGrp="1"/>
          </p:cNvSpPr>
          <p:nvPr>
            <p:ph type="sldNum" sz="quarter" idx="10"/>
          </p:nvPr>
        </p:nvSpPr>
        <p:spPr/>
        <p:txBody>
          <a:bodyPr/>
          <a:lstStyle/>
          <a:p>
            <a:fld id="{96B1FA6E-7989-478C-ACCC-EF8B0B8D9DFA}" type="slidenum">
              <a:rPr lang="en-US" smtClean="0"/>
              <a:t>13</a:t>
            </a:fld>
            <a:endParaRPr lang="en-US"/>
          </a:p>
        </p:txBody>
      </p:sp>
    </p:spTree>
    <p:extLst>
      <p:ext uri="{BB962C8B-B14F-4D97-AF65-F5344CB8AC3E}">
        <p14:creationId xmlns:p14="http://schemas.microsoft.com/office/powerpoint/2010/main" val="995434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100" dirty="0">
                <a:solidFill>
                  <a:srgbClr val="6F6F73"/>
                </a:solidFill>
                <a:latin typeface="Taub Sans" pitchFamily="2" charset="0"/>
                <a:ea typeface="Taub Sans" pitchFamily="2" charset="0"/>
              </a:rPr>
              <a:t>Presenter: Let’s talk about the benefits of regular investing.</a:t>
            </a:r>
            <a:r>
              <a:rPr lang="en-US" altLang="en-US" sz="1100" baseline="0" dirty="0">
                <a:solidFill>
                  <a:srgbClr val="6F6F73"/>
                </a:solidFill>
                <a:latin typeface="Taub Sans" pitchFamily="2" charset="0"/>
                <a:ea typeface="Taub Sans" pitchFamily="2" charset="0"/>
              </a:rPr>
              <a:t> When you and your employees contribute to your company’s retirement plan, your money is being invested </a:t>
            </a:r>
            <a:r>
              <a:rPr lang="en-US" altLang="en-US" sz="1100" dirty="0">
                <a:solidFill>
                  <a:srgbClr val="6F6F73"/>
                </a:solidFill>
                <a:latin typeface="Taub Sans" pitchFamily="2" charset="0"/>
                <a:ea typeface="Taub Sans" pitchFamily="2" charset="0"/>
              </a:rPr>
              <a:t>each</a:t>
            </a:r>
            <a:r>
              <a:rPr lang="en-US" altLang="en-US" sz="1100" baseline="0" dirty="0">
                <a:solidFill>
                  <a:srgbClr val="6F6F73"/>
                </a:solidFill>
                <a:latin typeface="Taub Sans" pitchFamily="2" charset="0"/>
                <a:ea typeface="Taub Sans" pitchFamily="2" charset="0"/>
              </a:rPr>
              <a:t> paycheck and purchasing shares of your investments at different prices, regardless of market activity. This is also known as d</a:t>
            </a:r>
            <a:r>
              <a:rPr lang="en-US" altLang="en-US" sz="1100" dirty="0">
                <a:solidFill>
                  <a:srgbClr val="6F6F73"/>
                </a:solidFill>
                <a:latin typeface="Taub Sans" pitchFamily="2" charset="0"/>
                <a:ea typeface="Taub Sans" pitchFamily="2" charset="0"/>
              </a:rPr>
              <a:t>ollar cost averaging. This regular investing is one way to combat the urge to “time the market” and to chase investment</a:t>
            </a:r>
            <a:r>
              <a:rPr lang="en-US" altLang="en-US" sz="1100" baseline="0" dirty="0">
                <a:solidFill>
                  <a:srgbClr val="6F6F73"/>
                </a:solidFill>
                <a:latin typeface="Taub Sans" pitchFamily="2" charset="0"/>
                <a:ea typeface="Taub Sans" pitchFamily="2" charset="0"/>
              </a:rPr>
              <a:t> returns. </a:t>
            </a:r>
            <a:endParaRPr lang="en-US" altLang="en-US" sz="1100" dirty="0">
              <a:solidFill>
                <a:srgbClr val="6F6F73"/>
              </a:solidFill>
              <a:latin typeface="Taub Sans" pitchFamily="2" charset="0"/>
              <a:ea typeface="Taub Sans" pitchFamily="2" charset="0"/>
            </a:endParaRPr>
          </a:p>
          <a:p>
            <a:pPr eaLnBrk="1" hangingPunct="1"/>
            <a:endParaRPr lang="en-US" altLang="en-US" sz="1100" dirty="0">
              <a:solidFill>
                <a:srgbClr val="6F6F73"/>
              </a:solidFill>
              <a:latin typeface="Taub Sans" pitchFamily="2" charset="0"/>
              <a:ea typeface="Taub Sans" pitchFamily="2" charset="0"/>
            </a:endParaRPr>
          </a:p>
          <a:p>
            <a:pPr eaLnBrk="1" hangingPunct="1"/>
            <a:r>
              <a:rPr lang="en-US" altLang="en-US" sz="1100" dirty="0">
                <a:solidFill>
                  <a:srgbClr val="6F6F73"/>
                </a:solidFill>
                <a:latin typeface="Taub Sans" pitchFamily="2" charset="0"/>
                <a:ea typeface="Taub Sans" pitchFamily="2" charset="0"/>
              </a:rPr>
              <a:t>With the strategy of dollar cost averaging, you and your employees invest a fixed amount from each paycheck (or at regular intervals). When prices are low, you automatically buy more shares of</a:t>
            </a:r>
            <a:r>
              <a:rPr lang="en-US" altLang="en-US" sz="1100" baseline="0" dirty="0">
                <a:solidFill>
                  <a:srgbClr val="6F6F73"/>
                </a:solidFill>
                <a:latin typeface="Taub Sans" pitchFamily="2" charset="0"/>
                <a:ea typeface="Taub Sans" pitchFamily="2" charset="0"/>
              </a:rPr>
              <a:t> investments and </a:t>
            </a:r>
            <a:r>
              <a:rPr lang="en-US" altLang="en-US" sz="1100" dirty="0">
                <a:solidFill>
                  <a:srgbClr val="6F6F73"/>
                </a:solidFill>
                <a:latin typeface="Taub Sans" pitchFamily="2" charset="0"/>
                <a:ea typeface="Taub Sans" pitchFamily="2" charset="0"/>
              </a:rPr>
              <a:t>when prices are up, you buy fewer shares of those more </a:t>
            </a:r>
            <a:r>
              <a:rPr lang="ja-JP" altLang="en-US" sz="1100" dirty="0">
                <a:solidFill>
                  <a:srgbClr val="6F6F73"/>
                </a:solidFill>
                <a:latin typeface="Taub Sans" pitchFamily="2" charset="0"/>
                <a:ea typeface="+mn-ea"/>
              </a:rPr>
              <a:t>“</a:t>
            </a:r>
            <a:r>
              <a:rPr lang="en-US" altLang="ja-JP" sz="1100" dirty="0">
                <a:solidFill>
                  <a:srgbClr val="6F6F73"/>
                </a:solidFill>
                <a:latin typeface="Taub Sans" pitchFamily="2" charset="0"/>
                <a:ea typeface="Taub Sans" pitchFamily="2" charset="0"/>
              </a:rPr>
              <a:t>expensive</a:t>
            </a:r>
            <a:r>
              <a:rPr lang="ja-JP" altLang="en-US" sz="1100" dirty="0">
                <a:solidFill>
                  <a:srgbClr val="6F6F73"/>
                </a:solidFill>
                <a:latin typeface="Taub Sans" pitchFamily="2" charset="0"/>
                <a:ea typeface="+mn-ea"/>
              </a:rPr>
              <a:t>”</a:t>
            </a:r>
            <a:r>
              <a:rPr lang="en-US" altLang="ja-JP" sz="1100" dirty="0">
                <a:solidFill>
                  <a:srgbClr val="6F6F73"/>
                </a:solidFill>
                <a:latin typeface="Taub Sans" pitchFamily="2" charset="0"/>
                <a:ea typeface="Taub Sans" pitchFamily="2" charset="0"/>
              </a:rPr>
              <a:t> shares.  If you t</a:t>
            </a:r>
            <a:r>
              <a:rPr lang="en-US" altLang="en-US" sz="1100" dirty="0">
                <a:solidFill>
                  <a:srgbClr val="6F6F73"/>
                </a:solidFill>
                <a:latin typeface="Taub Sans" pitchFamily="2" charset="0"/>
                <a:ea typeface="Taub Sans" pitchFamily="2" charset="0"/>
              </a:rPr>
              <a:t>ake</a:t>
            </a:r>
            <a:r>
              <a:rPr lang="en-US" altLang="en-US" sz="1100" baseline="0" dirty="0">
                <a:solidFill>
                  <a:srgbClr val="6F6F73"/>
                </a:solidFill>
                <a:latin typeface="Taub Sans" pitchFamily="2" charset="0"/>
                <a:ea typeface="Taub Sans" pitchFamily="2" charset="0"/>
              </a:rPr>
              <a:t> </a:t>
            </a:r>
            <a:r>
              <a:rPr lang="en-US" altLang="en-US" sz="1100" dirty="0">
                <a:solidFill>
                  <a:srgbClr val="6F6F73"/>
                </a:solidFill>
                <a:latin typeface="Taub Sans" pitchFamily="2" charset="0"/>
                <a:ea typeface="Taub Sans" pitchFamily="2" charset="0"/>
              </a:rPr>
              <a:t>advantage of market declines, it can result in owning more shares.  Let’s take a look at the</a:t>
            </a:r>
            <a:r>
              <a:rPr lang="en-US" altLang="en-US" sz="1100" baseline="0" dirty="0">
                <a:solidFill>
                  <a:srgbClr val="6F6F73"/>
                </a:solidFill>
                <a:latin typeface="Taub Sans" pitchFamily="2" charset="0"/>
                <a:ea typeface="Taub Sans" pitchFamily="2" charset="0"/>
              </a:rPr>
              <a:t> example on the slide </a:t>
            </a:r>
            <a:r>
              <a:rPr lang="en-US" altLang="en-US" sz="1100" dirty="0">
                <a:solidFill>
                  <a:srgbClr val="6F6F73"/>
                </a:solidFill>
                <a:latin typeface="Taub Sans" pitchFamily="2" charset="0"/>
                <a:ea typeface="Taub Sans" pitchFamily="2" charset="0"/>
              </a:rPr>
              <a:t>[</a:t>
            </a:r>
            <a:r>
              <a:rPr lang="en-US" altLang="en-US" sz="1100" b="1" dirty="0">
                <a:solidFill>
                  <a:srgbClr val="6F6F73"/>
                </a:solidFill>
                <a:latin typeface="Taub Sans" pitchFamily="2" charset="0"/>
                <a:ea typeface="Taub Sans" pitchFamily="2" charset="0"/>
              </a:rPr>
              <a:t>review slide</a:t>
            </a:r>
            <a:r>
              <a:rPr lang="en-US" altLang="en-US" sz="1100" dirty="0">
                <a:solidFill>
                  <a:srgbClr val="6F6F73"/>
                </a:solidFill>
                <a:latin typeface="Taub Sans" pitchFamily="2" charset="0"/>
                <a:ea typeface="Taub Sans" pitchFamily="2" charset="0"/>
              </a:rPr>
              <a:t>]</a:t>
            </a:r>
          </a:p>
          <a:p>
            <a:pPr eaLnBrk="1" hangingPunct="1"/>
            <a:endParaRPr lang="en-US" altLang="en-US" sz="1100" dirty="0">
              <a:solidFill>
                <a:srgbClr val="6F6F73"/>
              </a:solidFill>
              <a:latin typeface="Taub Sans" pitchFamily="2" charset="0"/>
              <a:ea typeface="Taub Sans" pitchFamily="2" charset="0"/>
            </a:endParaRPr>
          </a:p>
          <a:p>
            <a:pPr eaLnBrk="1" hangingPunct="1"/>
            <a:r>
              <a:rPr lang="en-US" altLang="en-US" sz="1100" dirty="0">
                <a:solidFill>
                  <a:srgbClr val="6F6F73"/>
                </a:solidFill>
                <a:latin typeface="Taub Sans" pitchFamily="2" charset="0"/>
                <a:ea typeface="Taub Sans" pitchFamily="2" charset="0"/>
              </a:rPr>
              <a:t>Dollar cost averaging does not assure a profit or protect against loss in declining financial markets. </a:t>
            </a:r>
          </a:p>
          <a:p>
            <a:endParaRPr lang="en-US" dirty="0">
              <a:solidFill>
                <a:srgbClr val="6F6F73"/>
              </a:solidFill>
            </a:endParaRPr>
          </a:p>
        </p:txBody>
      </p:sp>
      <p:sp>
        <p:nvSpPr>
          <p:cNvPr id="4" name="Slide Number Placeholder 3"/>
          <p:cNvSpPr>
            <a:spLocks noGrp="1"/>
          </p:cNvSpPr>
          <p:nvPr>
            <p:ph type="sldNum" sz="quarter" idx="10"/>
          </p:nvPr>
        </p:nvSpPr>
        <p:spPr/>
        <p:txBody>
          <a:bodyPr/>
          <a:lstStyle/>
          <a:p>
            <a:fld id="{0298BAAB-21E0-0B46-B02F-0D23D2293A65}" type="slidenum">
              <a:rPr lang="en-US" smtClean="0"/>
              <a:t>14</a:t>
            </a:fld>
            <a:endParaRPr lang="en-US" dirty="0"/>
          </a:p>
        </p:txBody>
      </p:sp>
    </p:spTree>
    <p:extLst>
      <p:ext uri="{BB962C8B-B14F-4D97-AF65-F5344CB8AC3E}">
        <p14:creationId xmlns:p14="http://schemas.microsoft.com/office/powerpoint/2010/main" val="230606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en-US" sz="1200" dirty="0">
                <a:latin typeface="Taub Sans" pitchFamily="2" charset="0"/>
                <a:ea typeface="Taub Sans" pitchFamily="2" charset="0"/>
              </a:rPr>
              <a:t>The third and fourth concepts are stay prepared and diversified. This involves understanding and putting into action strategies to help prepare for a market downturn and then regularly reviewing these strategies. Plus, </a:t>
            </a:r>
            <a:r>
              <a:rPr lang="en-US" sz="1200" kern="1200" dirty="0">
                <a:solidFill>
                  <a:schemeClr val="tx1"/>
                </a:solidFill>
                <a:effectLst/>
                <a:latin typeface="+mn-lt"/>
                <a:ea typeface="+mn-ea"/>
                <a:cs typeface="+mn-cs"/>
              </a:rPr>
              <a:t>ADP has the services and resources to help</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and your workforce navigate market volatility and stay on course toward your financial goals.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ltLang="en-US" sz="1200" dirty="0">
              <a:latin typeface="Taub Sans" pitchFamily="2" charset="0"/>
              <a:ea typeface="Taub Sans" pitchFamily="2" charset="0"/>
            </a:endParaRPr>
          </a:p>
          <a:p>
            <a:pPr fontAlgn="base"/>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B1FA6E-7989-478C-ACCC-EF8B0B8D9DFA}" type="slidenum">
              <a:rPr lang="en-US" smtClean="0"/>
              <a:t>15</a:t>
            </a:fld>
            <a:endParaRPr lang="en-US"/>
          </a:p>
        </p:txBody>
      </p:sp>
    </p:spTree>
    <p:extLst>
      <p:ext uri="{BB962C8B-B14F-4D97-AF65-F5344CB8AC3E}">
        <p14:creationId xmlns:p14="http://schemas.microsoft.com/office/powerpoint/2010/main" val="2155814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aub Sans" pitchFamily="2" charset="0"/>
                <a:ea typeface="Taub Sans" pitchFamily="2" charset="0"/>
              </a:rPr>
              <a:t>Presenter: In addition</a:t>
            </a:r>
            <a:r>
              <a:rPr lang="en-US" sz="1100" baseline="0" dirty="0">
                <a:latin typeface="Taub Sans" pitchFamily="2" charset="0"/>
                <a:ea typeface="Taub Sans" pitchFamily="2" charset="0"/>
              </a:rPr>
              <a:t> to staying focused and invested, you and your employees want to be prepared.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a:solidFill>
                <a:schemeClr val="tx2"/>
              </a:solidFill>
              <a:latin typeface="Taub Sans" pitchFamily="2" charset="0"/>
              <a:ea typeface="Taub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Build an investment lineup with a diversified mix of mutual funds</a:t>
            </a:r>
            <a:r>
              <a:rPr lang="en-US" sz="1050" kern="1200" dirty="0">
                <a:solidFill>
                  <a:schemeClr val="tx1"/>
                </a:solidFill>
                <a:effectLst/>
                <a:latin typeface="Taub Sans" pitchFamily="2" charset="0"/>
                <a:ea typeface="Taub Sans" pitchFamily="2" charset="0"/>
                <a:cs typeface="Arial" pitchFamily="34" charset="0"/>
              </a:rPr>
              <a:t> </a:t>
            </a:r>
            <a:r>
              <a:rPr lang="en-US" sz="1100" dirty="0">
                <a:solidFill>
                  <a:schemeClr val="tx2"/>
                </a:solidFill>
                <a:latin typeface="Taub Sans" pitchFamily="2" charset="0"/>
                <a:ea typeface="Taub Sans" pitchFamily="2" charset="0"/>
              </a:rPr>
              <a:t>to meet a variety risk and return goals – along with a wide range of ages and tolerance for risk.</a:t>
            </a:r>
            <a:r>
              <a:rPr lang="en-US" sz="1100" baseline="0" dirty="0">
                <a:solidFill>
                  <a:schemeClr val="tx2"/>
                </a:solidFill>
                <a:latin typeface="Taub Sans" pitchFamily="2" charset="0"/>
                <a:ea typeface="Taub Sans" pitchFamily="2" charset="0"/>
              </a:rPr>
              <a:t> </a:t>
            </a:r>
            <a:r>
              <a:rPr lang="en-US" sz="1100" dirty="0">
                <a:latin typeface="Taub Sans" pitchFamily="2" charset="0"/>
                <a:ea typeface="Taub Sans" pitchFamily="2" charset="0"/>
                <a:cs typeface="Arial" pitchFamily="34" charset="0"/>
              </a:rPr>
              <a:t>If the current environment has taught you that your tolerance for risk is not as high as you thought it was, you may want to adjust your portfolio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solidFill>
                  <a:schemeClr val="tx2"/>
                </a:solidFill>
                <a:latin typeface="Taub Sans" pitchFamily="2" charset="0"/>
                <a:ea typeface="Taub Sans" pitchFamily="2" charset="0"/>
              </a:rPr>
              <a:t>To help, ADP offers an Asset Allocation Profiler calculator located on the participant website. </a:t>
            </a:r>
            <a:r>
              <a:rPr lang="en-US" sz="1100" kern="1200" baseline="0" dirty="0">
                <a:solidFill>
                  <a:schemeClr val="tx2"/>
                </a:solidFill>
                <a:effectLst/>
                <a:latin typeface="Taub Sans" pitchFamily="2" charset="0"/>
                <a:ea typeface="Taub Sans" pitchFamily="2" charset="0"/>
                <a:cs typeface="+mn-cs"/>
              </a:rPr>
              <a:t>You will need to answer a number of questions related to your investment objectives,  personal finances and risk tolerance to generate a suggested allocation based on your responses.  </a:t>
            </a:r>
            <a:r>
              <a:rPr lang="en-US" sz="1100" kern="1200" dirty="0">
                <a:solidFill>
                  <a:schemeClr val="tx1"/>
                </a:solidFill>
                <a:effectLst/>
                <a:latin typeface="Taub Sans" pitchFamily="2" charset="0"/>
                <a:ea typeface="Taub Sans" pitchFamily="2"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Taub Sans" pitchFamily="2" charset="0"/>
              <a:ea typeface="Taub Sans" pitchFamily="2" charset="0"/>
              <a:cs typeface="+mn-cs"/>
            </a:endParaRPr>
          </a:p>
          <a:p>
            <a:endParaRPr lang="en-US" dirty="0"/>
          </a:p>
        </p:txBody>
      </p:sp>
      <p:sp>
        <p:nvSpPr>
          <p:cNvPr id="4" name="Slide Number Placeholder 3"/>
          <p:cNvSpPr>
            <a:spLocks noGrp="1"/>
          </p:cNvSpPr>
          <p:nvPr>
            <p:ph type="sldNum" sz="quarter" idx="10"/>
          </p:nvPr>
        </p:nvSpPr>
        <p:spPr/>
        <p:txBody>
          <a:bodyPr/>
          <a:lstStyle/>
          <a:p>
            <a:fld id="{DB52DB8B-EFA3-4F92-8222-9F73D4FD43F0}" type="slidenum">
              <a:rPr lang="en-US" smtClean="0"/>
              <a:t>16</a:t>
            </a:fld>
            <a:endParaRPr lang="en-US" dirty="0"/>
          </a:p>
        </p:txBody>
      </p:sp>
    </p:spTree>
    <p:extLst>
      <p:ext uri="{BB962C8B-B14F-4D97-AF65-F5344CB8AC3E}">
        <p14:creationId xmlns:p14="http://schemas.microsoft.com/office/powerpoint/2010/main" val="2924030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80"/>
              </a:spcBef>
            </a:pPr>
            <a:r>
              <a:rPr lang="en-US" sz="1100" dirty="0">
                <a:latin typeface="Taub Sans" pitchFamily="2" charset="0"/>
                <a:ea typeface="Taub Sans" pitchFamily="2" charset="0"/>
                <a:cs typeface="Arial" pitchFamily="34" charset="0"/>
              </a:rPr>
              <a:t>Presenter: It’s important for you and your employees to review your portfolios at least annually. </a:t>
            </a:r>
          </a:p>
          <a:p>
            <a:pPr>
              <a:spcBef>
                <a:spcPts val="580"/>
              </a:spcBef>
            </a:pPr>
            <a:endParaRPr lang="en-US" sz="1100" dirty="0">
              <a:latin typeface="Taub Sans" pitchFamily="2" charset="0"/>
              <a:ea typeface="Taub Sans" pitchFamily="2" charset="0"/>
              <a:cs typeface="Arial" pitchFamily="34" charset="0"/>
            </a:endParaRPr>
          </a:p>
          <a:p>
            <a:pPr>
              <a:spcBef>
                <a:spcPts val="580"/>
              </a:spcBef>
            </a:pPr>
            <a:r>
              <a:rPr lang="en-US" sz="1100" dirty="0">
                <a:latin typeface="Taub Sans" pitchFamily="2" charset="0"/>
                <a:ea typeface="Taub Sans" pitchFamily="2" charset="0"/>
                <a:cs typeface="Arial" pitchFamily="34" charset="0"/>
              </a:rPr>
              <a:t>As part of this process, be sure to assess your asset allocation. Does it still aligns with your goals?  Have you had any life changes or moved into the 5 years before retirement?  Has the market shifted dramatically?  Your portfolio should reflect a mix of investments that aligns with your current risk tolerance, personal financial situation and goals for retirement. </a:t>
            </a:r>
          </a:p>
          <a:p>
            <a:pPr>
              <a:spcBef>
                <a:spcPts val="580"/>
              </a:spcBef>
            </a:pPr>
            <a:endParaRPr lang="en-US" sz="1100" dirty="0">
              <a:latin typeface="Taub Sans" pitchFamily="2" charset="0"/>
              <a:ea typeface="Taub Sans" pitchFamily="2" charset="0"/>
              <a:cs typeface="Arial" pitchFamily="34" charset="0"/>
            </a:endParaRPr>
          </a:p>
          <a:p>
            <a:pPr>
              <a:spcBef>
                <a:spcPts val="580"/>
              </a:spcBef>
            </a:pPr>
            <a:r>
              <a:rPr lang="en-US" sz="1100" dirty="0">
                <a:latin typeface="Taub Sans" pitchFamily="2" charset="0"/>
                <a:ea typeface="Taub Sans" pitchFamily="2" charset="0"/>
                <a:cs typeface="Arial" pitchFamily="34" charset="0"/>
              </a:rPr>
              <a:t>It’s a good rule of thumb to lower risk gradually. Someone just starting his/her career can potentially take on more risk than someone who is approaching retirement.  </a:t>
            </a:r>
          </a:p>
          <a:p>
            <a:pPr>
              <a:spcBef>
                <a:spcPts val="580"/>
              </a:spcBef>
            </a:pPr>
            <a:endParaRPr lang="en-US" sz="1100" dirty="0">
              <a:latin typeface="Taub Sans" pitchFamily="2" charset="0"/>
              <a:ea typeface="Taub Sans" pitchFamily="2" charset="0"/>
              <a:cs typeface="Arial" pitchFamily="34" charset="0"/>
            </a:endParaRPr>
          </a:p>
          <a:p>
            <a:pPr>
              <a:spcBef>
                <a:spcPts val="580"/>
              </a:spcBef>
            </a:pPr>
            <a:r>
              <a:rPr lang="en-US" sz="1100" dirty="0">
                <a:latin typeface="Taub Sans" pitchFamily="2" charset="0"/>
                <a:ea typeface="Taub Sans" pitchFamily="2" charset="0"/>
                <a:cs typeface="Arial" pitchFamily="34" charset="0"/>
              </a:rPr>
              <a:t>Consider electing the Automatically Rebalance My Account feature offered in your account.  This tool will ensure your asset allocation selection is adjusted according to your preferences. </a:t>
            </a:r>
          </a:p>
          <a:p>
            <a:pPr>
              <a:spcBef>
                <a:spcPts val="580"/>
              </a:spcBef>
            </a:pPr>
            <a:endParaRPr lang="en-US" sz="1100" b="1" dirty="0">
              <a:latin typeface="Taub Sans" pitchFamily="2" charset="0"/>
              <a:ea typeface="Taub Sans" pitchFamily="2" charset="0"/>
              <a:cs typeface="Arial" pitchFamily="34" charset="0"/>
            </a:endParaRPr>
          </a:p>
        </p:txBody>
      </p:sp>
      <p:sp>
        <p:nvSpPr>
          <p:cNvPr id="4" name="Slide Number Placeholder 3"/>
          <p:cNvSpPr>
            <a:spLocks noGrp="1"/>
          </p:cNvSpPr>
          <p:nvPr>
            <p:ph type="sldNum" sz="quarter" idx="10"/>
          </p:nvPr>
        </p:nvSpPr>
        <p:spPr/>
        <p:txBody>
          <a:bodyPr/>
          <a:lstStyle/>
          <a:p>
            <a:fld id="{DB52DB8B-EFA3-4F92-8222-9F73D4FD43F0}" type="slidenum">
              <a:rPr lang="en-US" smtClean="0"/>
              <a:t>17</a:t>
            </a:fld>
            <a:endParaRPr lang="en-US" dirty="0"/>
          </a:p>
        </p:txBody>
      </p:sp>
    </p:spTree>
    <p:extLst>
      <p:ext uri="{BB962C8B-B14F-4D97-AF65-F5344CB8AC3E}">
        <p14:creationId xmlns:p14="http://schemas.microsoft.com/office/powerpoint/2010/main" val="4042616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a:t>
            </a:r>
            <a:r>
              <a:rPr lang="en-US" sz="1200" kern="1200" dirty="0">
                <a:solidFill>
                  <a:schemeClr val="tx1"/>
                </a:solidFill>
                <a:effectLst/>
                <a:latin typeface="+mn-lt"/>
                <a:ea typeface="+mn-ea"/>
                <a:cs typeface="+mn-cs"/>
              </a:rPr>
              <a:t>For over 70 years, employers have entrusted ADP to help them run their businesses. We’re pioneers of HR outsourcing and payroll processing — and we’ve led the way in defining the future of business solutions. We’re always innovating to design new and better ways to get work done. We can help you minimize administrative burdens and human resources management overhead through automation and outsourcing – from recruitment to retirement.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ADP can help you and your workforce prepare for the challenging times ahead with </a:t>
            </a:r>
            <a:r>
              <a:rPr lang="en-US" sz="1200" kern="1200" dirty="0">
                <a:solidFill>
                  <a:schemeClr val="tx1"/>
                </a:solidFill>
                <a:effectLst/>
                <a:latin typeface="+mn-lt"/>
                <a:ea typeface="+mn-ea"/>
                <a:cs typeface="+mn-cs"/>
              </a:rPr>
              <a:t>smart, secure tools that can help you build a secure financial foundation, simplify administration, and minimize risk.</a:t>
            </a:r>
          </a:p>
          <a:p>
            <a:endParaRPr lang="en-US" dirty="0"/>
          </a:p>
          <a:p>
            <a:endParaRPr lang="en-US" dirty="0"/>
          </a:p>
        </p:txBody>
      </p:sp>
      <p:sp>
        <p:nvSpPr>
          <p:cNvPr id="4" name="Slide Number Placeholder 3"/>
          <p:cNvSpPr>
            <a:spLocks noGrp="1"/>
          </p:cNvSpPr>
          <p:nvPr>
            <p:ph type="sldNum" sz="quarter" idx="5"/>
          </p:nvPr>
        </p:nvSpPr>
        <p:spPr/>
        <p:txBody>
          <a:bodyPr/>
          <a:lstStyle/>
          <a:p>
            <a:fld id="{96B1FA6E-7989-478C-ACCC-EF8B0B8D9DFA}" type="slidenum">
              <a:rPr lang="en-US" smtClean="0"/>
              <a:t>18</a:t>
            </a:fld>
            <a:endParaRPr lang="en-US"/>
          </a:p>
        </p:txBody>
      </p:sp>
    </p:spTree>
    <p:extLst>
      <p:ext uri="{BB962C8B-B14F-4D97-AF65-F5344CB8AC3E}">
        <p14:creationId xmlns:p14="http://schemas.microsoft.com/office/powerpoint/2010/main" val="993590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a:t>
            </a:r>
            <a:r>
              <a:rPr lang="en-US" sz="1200" kern="1200" dirty="0">
                <a:solidFill>
                  <a:schemeClr val="tx1"/>
                </a:solidFill>
                <a:effectLst/>
                <a:latin typeface="+mn-lt"/>
                <a:ea typeface="+mn-ea"/>
                <a:cs typeface="+mn-cs"/>
              </a:rPr>
              <a:t>Your employees have a range of needs and a variety of challenges that can keep them from attaining their financial goals. </a:t>
            </a:r>
            <a:r>
              <a:rPr lang="en-US" dirty="0"/>
              <a:t>ADP helps employees prepare for challenging times right from the start with mobile tools that make it easy for them to start their journey to financial wellness.  Achieve not only provides a strong financial wellness foundation but it also prompts employees to take action….now.</a:t>
            </a:r>
          </a:p>
          <a:p>
            <a:endParaRPr lang="en-US" dirty="0"/>
          </a:p>
        </p:txBody>
      </p:sp>
      <p:sp>
        <p:nvSpPr>
          <p:cNvPr id="4" name="Slide Number Placeholder 3"/>
          <p:cNvSpPr>
            <a:spLocks noGrp="1"/>
          </p:cNvSpPr>
          <p:nvPr>
            <p:ph type="sldNum" sz="quarter" idx="10"/>
          </p:nvPr>
        </p:nvSpPr>
        <p:spPr/>
        <p:txBody>
          <a:bodyPr/>
          <a:lstStyle/>
          <a:p>
            <a:fld id="{F09F5957-3EA3-7948-A840-F00250B22D48}" type="slidenum">
              <a:rPr lang="en-US" smtClean="0"/>
              <a:t>19</a:t>
            </a:fld>
            <a:endParaRPr lang="en-US" dirty="0"/>
          </a:p>
        </p:txBody>
      </p:sp>
    </p:spTree>
    <p:extLst>
      <p:ext uri="{BB962C8B-B14F-4D97-AF65-F5344CB8AC3E}">
        <p14:creationId xmlns:p14="http://schemas.microsoft.com/office/powerpoint/2010/main" val="6005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1" fontAlgn="auto" latinLnBrk="0" hangingPunct="1">
              <a:lnSpc>
                <a:spcPct val="100000"/>
              </a:lnSpc>
              <a:spcBef>
                <a:spcPts val="0"/>
              </a:spcBef>
              <a:spcAft>
                <a:spcPts val="0"/>
              </a:spcAft>
              <a:buClrTx/>
              <a:buSzTx/>
              <a:buFontTx/>
              <a:buNone/>
              <a:tabLst/>
              <a:defRPr/>
            </a:pPr>
            <a:r>
              <a:rPr lang="en-US" sz="1200" dirty="0">
                <a:latin typeface="Taub Sans" pitchFamily="2" charset="0"/>
                <a:ea typeface="Taub Sans" pitchFamily="2" charset="0"/>
              </a:rPr>
              <a:t>Presenter: Today we are going to discuss financial wellness and review some </a:t>
            </a:r>
            <a:r>
              <a:rPr lang="en-US" altLang="en-US" sz="1200" dirty="0">
                <a:latin typeface="Taub Sans" pitchFamily="2" charset="0"/>
                <a:ea typeface="Taub Sans" pitchFamily="2" charset="0"/>
              </a:rPr>
              <a:t>time-tested strategies that can help you and your employees stay on track during any volatile market period. And then, we will discuss how </a:t>
            </a:r>
            <a:r>
              <a:rPr lang="en-US" sz="1200" dirty="0"/>
              <a:t>ADP can help you and your workforce prepare for the challenging times ahead with </a:t>
            </a:r>
            <a:r>
              <a:rPr lang="en-US" sz="1200" kern="1200" dirty="0">
                <a:solidFill>
                  <a:schemeClr val="tx1"/>
                </a:solidFill>
                <a:effectLst/>
                <a:latin typeface="+mn-lt"/>
                <a:ea typeface="+mn-ea"/>
                <a:cs typeface="+mn-cs"/>
              </a:rPr>
              <a:t>smart, secure tools that can help you build a secure financial foundation while minimizing administrative risk.</a:t>
            </a:r>
            <a:endParaRPr lang="en-US" altLang="en-US" sz="1200" dirty="0">
              <a:latin typeface="Taub Sans" pitchFamily="2" charset="0"/>
              <a:ea typeface="Taub Sans" pitchFamily="2" charset="0"/>
            </a:endParaRPr>
          </a:p>
        </p:txBody>
      </p:sp>
      <p:sp>
        <p:nvSpPr>
          <p:cNvPr id="4" name="Slide Number Placeholder 3"/>
          <p:cNvSpPr>
            <a:spLocks noGrp="1"/>
          </p:cNvSpPr>
          <p:nvPr>
            <p:ph type="sldNum" sz="quarter" idx="5"/>
          </p:nvPr>
        </p:nvSpPr>
        <p:spPr/>
        <p:txBody>
          <a:bodyPr/>
          <a:lstStyle/>
          <a:p>
            <a:fld id="{96B1FA6E-7989-478C-ACCC-EF8B0B8D9DFA}" type="slidenum">
              <a:rPr lang="en-US" smtClean="0"/>
              <a:t>2</a:t>
            </a:fld>
            <a:endParaRPr lang="en-US"/>
          </a:p>
        </p:txBody>
      </p:sp>
    </p:spTree>
    <p:extLst>
      <p:ext uri="{BB962C8B-B14F-4D97-AF65-F5344CB8AC3E}">
        <p14:creationId xmlns:p14="http://schemas.microsoft.com/office/powerpoint/2010/main" val="3568314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Presenter: Our financial wellness program has a library of helpful learning resources in a variety of media including videos, articles, calculators that cover a range of topics. Accessible through the retirement savings website, the site includes financial wellness information about “Saving for the Future,” “Home and Family,” “Health and Welfare,” “Enjoying Retirement,” and “Financial Literacy.”</a:t>
            </a:r>
            <a:endParaRPr lang="en-US" dirty="0"/>
          </a:p>
        </p:txBody>
      </p:sp>
      <p:sp>
        <p:nvSpPr>
          <p:cNvPr id="4" name="Slide Number Placeholder 3"/>
          <p:cNvSpPr>
            <a:spLocks noGrp="1"/>
          </p:cNvSpPr>
          <p:nvPr>
            <p:ph type="sldNum" sz="quarter" idx="5"/>
          </p:nvPr>
        </p:nvSpPr>
        <p:spPr/>
        <p:txBody>
          <a:bodyPr/>
          <a:lstStyle/>
          <a:p>
            <a:fld id="{A4904AF8-D9BE-764A-8D4C-8C28489C7418}" type="slidenum">
              <a:rPr lang="en-US" smtClean="0"/>
              <a:t>20</a:t>
            </a:fld>
            <a:endParaRPr lang="en-US"/>
          </a:p>
        </p:txBody>
      </p:sp>
    </p:spTree>
    <p:extLst>
      <p:ext uri="{BB962C8B-B14F-4D97-AF65-F5344CB8AC3E}">
        <p14:creationId xmlns:p14="http://schemas.microsoft.com/office/powerpoint/2010/main" val="3410787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Presenter Helping your workforce get retirement ready starts with preparing them for all of life’s financial challenges. Workers of all ages are overwhelmed by debt, managing day-to-day expenses, and saving for milestones like owning a home, funding a college education and retirement.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ADP’s financial wellness program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help employees face their financial decisions with confidence. Accessible through the participant web site, your employees will find a library of digital tools and educational information about planning, saving, and providing for their home, family, and retirement. With financial education, employees can make better choices and set realistic goals.</a:t>
            </a:r>
          </a:p>
          <a:p>
            <a:endParaRPr lang="en-US" dirty="0"/>
          </a:p>
          <a:p>
            <a:endParaRPr lang="en-US" dirty="0"/>
          </a:p>
        </p:txBody>
      </p:sp>
      <p:sp>
        <p:nvSpPr>
          <p:cNvPr id="4" name="Slide Number Placeholder 3"/>
          <p:cNvSpPr>
            <a:spLocks noGrp="1"/>
          </p:cNvSpPr>
          <p:nvPr>
            <p:ph type="sldNum" sz="quarter" idx="10"/>
          </p:nvPr>
        </p:nvSpPr>
        <p:spPr/>
        <p:txBody>
          <a:bodyPr/>
          <a:lstStyle/>
          <a:p>
            <a:fld id="{2A87EE65-B69B-431B-8388-F4FECCD6344F}" type="slidenum">
              <a:rPr lang="en-US" smtClean="0"/>
              <a:t>21</a:t>
            </a:fld>
            <a:endParaRPr lang="en-US" dirty="0"/>
          </a:p>
        </p:txBody>
      </p:sp>
    </p:spTree>
    <p:extLst>
      <p:ext uri="{BB962C8B-B14F-4D97-AF65-F5344CB8AC3E}">
        <p14:creationId xmlns:p14="http://schemas.microsoft.com/office/powerpoint/2010/main" val="776457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Plus, ADP Marketplace, employers can choose which apps will be most beneficial to their workforce.  Once you purchase the financial wellness apps, they will integrate with ADP allowing you access to everything you need to manage your people better, from hire to retire. </a:t>
            </a:r>
          </a:p>
          <a:p>
            <a:endParaRPr lang="en-US" dirty="0"/>
          </a:p>
          <a:p>
            <a:endParaRPr lang="en-US" dirty="0"/>
          </a:p>
        </p:txBody>
      </p:sp>
      <p:sp>
        <p:nvSpPr>
          <p:cNvPr id="4" name="Slide Number Placeholder 3"/>
          <p:cNvSpPr>
            <a:spLocks noGrp="1"/>
          </p:cNvSpPr>
          <p:nvPr>
            <p:ph type="sldNum" sz="quarter" idx="10"/>
          </p:nvPr>
        </p:nvSpPr>
        <p:spPr/>
        <p:txBody>
          <a:bodyPr/>
          <a:lstStyle/>
          <a:p>
            <a:fld id="{F09F5957-3EA3-7948-A840-F00250B22D48}" type="slidenum">
              <a:rPr lang="en-US" smtClean="0"/>
              <a:t>22</a:t>
            </a:fld>
            <a:endParaRPr lang="en-US" dirty="0"/>
          </a:p>
        </p:txBody>
      </p:sp>
    </p:spTree>
    <p:extLst>
      <p:ext uri="{BB962C8B-B14F-4D97-AF65-F5344CB8AC3E}">
        <p14:creationId xmlns:p14="http://schemas.microsoft.com/office/powerpoint/2010/main" val="1921445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ADP offers an optional participant advisory service for plans through an agreement with the nation’s largest independent investment advisor, Financial Engines®. The Financial Engines option shows up on desktop or mobile view for a seamless participant experience. If elected, the participant will experience ease of use through single sign-on, two-way data integration (including transactions), personalized alerts and account analyses. </a:t>
            </a:r>
          </a:p>
          <a:p>
            <a:endParaRPr lang="en-US" dirty="0"/>
          </a:p>
          <a:p>
            <a:r>
              <a:rPr lang="en-US" dirty="0"/>
              <a:t>Financial Engines has created a distinct, integrated, and powerful solution for easy access to the advisory services directly through the benefits site. Services are conveniently pre-populated with the participant’s personal information via robust feeds that include data points like participant balances, age, and salary.</a:t>
            </a:r>
          </a:p>
          <a:p>
            <a:endParaRPr lang="en-US" dirty="0"/>
          </a:p>
          <a:p>
            <a:r>
              <a:rPr lang="en-US" dirty="0"/>
              <a:t>There are 3 levels of service to choose from – </a:t>
            </a:r>
          </a:p>
          <a:p>
            <a:pPr marL="228600" indent="-228600">
              <a:buFont typeface="+mj-lt"/>
              <a:buAutoNum type="arabicPeriod"/>
            </a:pPr>
            <a:r>
              <a:rPr lang="en-US" dirty="0"/>
              <a:t>Self-service – a do-it-yourself option that provides online planning and support at no additional cost</a:t>
            </a:r>
          </a:p>
          <a:p>
            <a:pPr marL="228600" indent="-228600">
              <a:buFont typeface="+mj-lt"/>
              <a:buAutoNum type="arabicPeriod"/>
            </a:pPr>
            <a:r>
              <a:rPr lang="en-US" dirty="0"/>
              <a:t>Management – an automated retirement planning, management and guidance service for a fee</a:t>
            </a:r>
          </a:p>
          <a:p>
            <a:pPr marL="228600" indent="-228600">
              <a:buFont typeface="+mj-lt"/>
              <a:buAutoNum type="arabicPeriod"/>
            </a:pPr>
            <a:r>
              <a:rPr lang="en-US" dirty="0"/>
              <a:t>Personal advisor – that provides financial management of the participant’s 401(k) and outside accounts for a fee</a:t>
            </a:r>
          </a:p>
          <a:p>
            <a:pPr marL="228600" indent="-228600">
              <a:buFont typeface="+mj-lt"/>
              <a:buAutoNum type="arabicPeriod"/>
            </a:pPr>
            <a:endParaRPr lang="en-US" dirty="0"/>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96B1FA6E-7989-478C-ACCC-EF8B0B8D9DFA}" type="slidenum">
              <a:rPr lang="en-US" smtClean="0"/>
              <a:t>23</a:t>
            </a:fld>
            <a:endParaRPr lang="en-US"/>
          </a:p>
        </p:txBody>
      </p:sp>
    </p:spTree>
    <p:extLst>
      <p:ext uri="{BB962C8B-B14F-4D97-AF65-F5344CB8AC3E}">
        <p14:creationId xmlns:p14="http://schemas.microsoft.com/office/powerpoint/2010/main" val="3926479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a:t>
            </a:r>
            <a:r>
              <a:rPr lang="en-US" sz="1200" kern="1200" dirty="0">
                <a:solidFill>
                  <a:schemeClr val="tx1"/>
                </a:solidFill>
                <a:effectLst/>
                <a:latin typeface="+mn-lt"/>
                <a:ea typeface="+mn-ea"/>
                <a:cs typeface="+mn-cs"/>
              </a:rPr>
              <a:t>ADP is committed to supporting your goals of delivering retirement plans that are effective at helping workers build financial stability. And helping you be more productive with technology that simplifies your plan administration. So everyone can achieve what they’re working for.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an ADP retirement plan, you can:</a:t>
            </a:r>
          </a:p>
          <a:p>
            <a:pPr marL="285750" lvl="0" indent="-285750">
              <a:buFont typeface="Arial" panose="020B0604020202020204" pitchFamily="34" charset="0"/>
              <a:buChar char="•"/>
            </a:pPr>
            <a:r>
              <a:rPr lang="en-US" dirty="0"/>
              <a:t>Design a best-in-class experience for you and your workforce</a:t>
            </a:r>
          </a:p>
          <a:p>
            <a:pPr marL="285750" lvl="0" indent="-285750">
              <a:buFont typeface="Arial" panose="020B0604020202020204" pitchFamily="34" charset="0"/>
              <a:buChar char="•"/>
            </a:pPr>
            <a:r>
              <a:rPr lang="en-US" dirty="0"/>
              <a:t>Access unmatched flexibility in plan customization </a:t>
            </a:r>
          </a:p>
          <a:p>
            <a:pPr marL="285750" lvl="0" indent="-285750">
              <a:buFont typeface="Arial" panose="020B0604020202020204" pitchFamily="34" charset="0"/>
              <a:buChar char="•"/>
            </a:pPr>
            <a:r>
              <a:rPr lang="en-US" dirty="0"/>
              <a:t>Match your plan investment options to your unique plan needs</a:t>
            </a:r>
          </a:p>
          <a:p>
            <a:pPr marL="285750" lvl="0" indent="-285750">
              <a:buFont typeface="Arial" panose="020B0604020202020204" pitchFamily="34" charset="0"/>
              <a:buChar char="•"/>
            </a:pPr>
            <a:r>
              <a:rPr lang="en-US" dirty="0"/>
              <a:t>Select an investment lineup with no investment bias, proprietary fund requirements, or hidden agendas</a:t>
            </a:r>
          </a:p>
          <a:p>
            <a:pPr marL="285750" lvl="0" indent="-285750">
              <a:buFont typeface="Arial" panose="020B0604020202020204" pitchFamily="34" charset="0"/>
              <a:buChar char="•"/>
            </a:pPr>
            <a:r>
              <a:rPr lang="en-US" dirty="0"/>
              <a:t>Minimize administrative burdens, mitigate risk, and save time and money with a superior integration solution </a:t>
            </a:r>
          </a:p>
          <a:p>
            <a:pPr marL="285750" lvl="0" indent="-285750">
              <a:buFont typeface="Arial" panose="020B0604020202020204" pitchFamily="34" charset="0"/>
              <a:buChar char="•"/>
            </a:pPr>
            <a:r>
              <a:rPr lang="en-US" dirty="0"/>
              <a:t>Outsource administrative and fiduciary responsibilities</a:t>
            </a:r>
          </a:p>
          <a:p>
            <a:pPr marL="285750" lvl="0" indent="-285750">
              <a:buFont typeface="Arial" panose="020B0604020202020204" pitchFamily="34" charset="0"/>
              <a:buChar char="•"/>
            </a:pPr>
            <a:r>
              <a:rPr lang="en-US" dirty="0"/>
              <a:t>Work with your trusted advisors</a:t>
            </a:r>
          </a:p>
          <a:p>
            <a:endParaRPr lang="en-US" dirty="0"/>
          </a:p>
        </p:txBody>
      </p:sp>
      <p:sp>
        <p:nvSpPr>
          <p:cNvPr id="4" name="Slide Number Placeholder 3"/>
          <p:cNvSpPr>
            <a:spLocks noGrp="1"/>
          </p:cNvSpPr>
          <p:nvPr>
            <p:ph type="sldNum" sz="quarter" idx="5"/>
          </p:nvPr>
        </p:nvSpPr>
        <p:spPr/>
        <p:txBody>
          <a:bodyPr/>
          <a:lstStyle/>
          <a:p>
            <a:fld id="{96B1FA6E-7989-478C-ACCC-EF8B0B8D9DFA}" type="slidenum">
              <a:rPr lang="en-US" smtClean="0"/>
              <a:t>24</a:t>
            </a:fld>
            <a:endParaRPr lang="en-US"/>
          </a:p>
        </p:txBody>
      </p:sp>
    </p:spTree>
    <p:extLst>
      <p:ext uri="{BB962C8B-B14F-4D97-AF65-F5344CB8AC3E}">
        <p14:creationId xmlns:p14="http://schemas.microsoft.com/office/powerpoint/2010/main" val="35729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aub Sans" pitchFamily="2" charset="0"/>
                <a:ea typeface="Taub Sans" pitchFamily="2" charset="0"/>
              </a:rPr>
              <a:t>Presenter: What are your financial goals? Not always an easy question to answer and can var</a:t>
            </a:r>
            <a:r>
              <a:rPr lang="en-US" sz="1200" baseline="0" dirty="0">
                <a:latin typeface="Taub Sans" pitchFamily="2" charset="0"/>
                <a:ea typeface="Taub Sans" pitchFamily="2" charset="0"/>
              </a:rPr>
              <a:t>y greatly based on a person’s situation. What one person is saving for will not be the same as their co-worker.  Sometimes simply understanding one’s financial goals helps us set the groundwork for establishing a sound financial wellness strategy. </a:t>
            </a:r>
          </a:p>
        </p:txBody>
      </p:sp>
      <p:sp>
        <p:nvSpPr>
          <p:cNvPr id="4" name="Slide Number Placeholder 3"/>
          <p:cNvSpPr>
            <a:spLocks noGrp="1"/>
          </p:cNvSpPr>
          <p:nvPr>
            <p:ph type="sldNum" sz="quarter" idx="5"/>
          </p:nvPr>
        </p:nvSpPr>
        <p:spPr/>
        <p:txBody>
          <a:bodyPr/>
          <a:lstStyle/>
          <a:p>
            <a:fld id="{96B1FA6E-7989-478C-ACCC-EF8B0B8D9DFA}" type="slidenum">
              <a:rPr lang="en-US" smtClean="0"/>
              <a:t>3</a:t>
            </a:fld>
            <a:endParaRPr lang="en-US"/>
          </a:p>
        </p:txBody>
      </p:sp>
    </p:spTree>
    <p:extLst>
      <p:ext uri="{BB962C8B-B14F-4D97-AF65-F5344CB8AC3E}">
        <p14:creationId xmlns:p14="http://schemas.microsoft.com/office/powerpoint/2010/main" val="15268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aub Sans" pitchFamily="2" charset="0"/>
                <a:ea typeface="Taub Sans" pitchFamily="2" charset="0"/>
              </a:rPr>
              <a:t>Presenter: You may have been</a:t>
            </a:r>
            <a:r>
              <a:rPr lang="en-US" sz="1200" baseline="0" dirty="0">
                <a:latin typeface="Taub Sans" pitchFamily="2" charset="0"/>
                <a:ea typeface="Taub Sans" pitchFamily="2" charset="0"/>
              </a:rPr>
              <a:t> hearing the words </a:t>
            </a:r>
            <a:r>
              <a:rPr lang="en-US" sz="1200" b="1" dirty="0">
                <a:latin typeface="Taub Sans" pitchFamily="2" charset="0"/>
                <a:ea typeface="Taub Sans" pitchFamily="2" charset="0"/>
              </a:rPr>
              <a:t>Financial</a:t>
            </a:r>
            <a:r>
              <a:rPr lang="en-US" sz="1200" b="1" baseline="0" dirty="0">
                <a:latin typeface="Taub Sans" pitchFamily="2" charset="0"/>
                <a:ea typeface="Taub Sans" pitchFamily="2" charset="0"/>
              </a:rPr>
              <a:t> Wellness </a:t>
            </a:r>
            <a:r>
              <a:rPr lang="en-US" sz="1200" b="0" baseline="0" dirty="0">
                <a:latin typeface="Taub Sans" pitchFamily="2" charset="0"/>
                <a:ea typeface="Taub Sans" pitchFamily="2" charset="0"/>
              </a:rPr>
              <a:t>and the buzz around why it’s important.  But do you know what it means?  </a:t>
            </a:r>
            <a:endParaRPr lang="en-US" sz="1200" dirty="0">
              <a:latin typeface="Taub Sans" pitchFamily="2" charset="0"/>
              <a:ea typeface="Taub Sans" pitchFamily="2" charset="0"/>
            </a:endParaRPr>
          </a:p>
          <a:p>
            <a:endParaRPr lang="en-US" sz="1200" dirty="0">
              <a:latin typeface="Taub Sans" pitchFamily="2" charset="0"/>
              <a:ea typeface="Taub Sans" pitchFamily="2" charset="0"/>
            </a:endParaRPr>
          </a:p>
          <a:p>
            <a:r>
              <a:rPr lang="en-US" sz="1200" dirty="0">
                <a:latin typeface="Taub Sans" pitchFamily="2" charset="0"/>
                <a:ea typeface="Taub Sans" pitchFamily="2" charset="0"/>
              </a:rPr>
              <a:t>[</a:t>
            </a:r>
            <a:r>
              <a:rPr lang="en-US" sz="1200" b="1" dirty="0">
                <a:latin typeface="Taub Sans" pitchFamily="2" charset="0"/>
                <a:ea typeface="Taub Sans" pitchFamily="2" charset="0"/>
              </a:rPr>
              <a:t>Note: read each option</a:t>
            </a:r>
            <a:r>
              <a:rPr lang="en-US" sz="1200" b="1" baseline="0" dirty="0">
                <a:latin typeface="Taub Sans" pitchFamily="2" charset="0"/>
                <a:ea typeface="Taub Sans" pitchFamily="2" charset="0"/>
              </a:rPr>
              <a:t> and take a few seconds to see if any attendee raises a hand</a:t>
            </a:r>
            <a:r>
              <a:rPr lang="en-US" sz="1200" baseline="0" dirty="0">
                <a:latin typeface="Taub Sans" pitchFamily="2" charset="0"/>
                <a:ea typeface="Taub Sans" pitchFamily="2" charset="0"/>
              </a:rPr>
              <a:t>]</a:t>
            </a:r>
          </a:p>
          <a:p>
            <a:r>
              <a:rPr lang="en-US" sz="1200" dirty="0">
                <a:latin typeface="Taub Sans" pitchFamily="2" charset="0"/>
                <a:ea typeface="Taub Sans" pitchFamily="2" charset="0"/>
              </a:rPr>
              <a:t>Let’s see a</a:t>
            </a:r>
            <a:r>
              <a:rPr lang="en-US" sz="1200" baseline="0" dirty="0">
                <a:latin typeface="Taub Sans" pitchFamily="2" charset="0"/>
                <a:ea typeface="Taub Sans" pitchFamily="2" charset="0"/>
              </a:rPr>
              <a:t> show of hands if you think it’s:</a:t>
            </a:r>
          </a:p>
          <a:p>
            <a:pPr marL="228600" indent="-228600">
              <a:buAutoNum type="alphaUcPeriod"/>
            </a:pPr>
            <a:r>
              <a:rPr lang="en-US" sz="1200" baseline="0" dirty="0">
                <a:latin typeface="Taub Sans" pitchFamily="2" charset="0"/>
                <a:ea typeface="Taub Sans" pitchFamily="2" charset="0"/>
              </a:rPr>
              <a:t>A fitness program, what about </a:t>
            </a:r>
          </a:p>
          <a:p>
            <a:pPr marL="228600" indent="-228600">
              <a:buAutoNum type="alphaUcPeriod"/>
            </a:pPr>
            <a:r>
              <a:rPr lang="en-US" sz="1200" baseline="0" dirty="0">
                <a:latin typeface="Taub Sans" pitchFamily="2" charset="0"/>
                <a:ea typeface="Taub Sans" pitchFamily="2" charset="0"/>
              </a:rPr>
              <a:t> A rewards program at my company, who thinks it’s </a:t>
            </a:r>
          </a:p>
          <a:p>
            <a:pPr marL="228600" indent="-228600">
              <a:buAutoNum type="alphaUcPeriod"/>
            </a:pPr>
            <a:r>
              <a:rPr lang="en-US" sz="1200" baseline="0" dirty="0">
                <a:latin typeface="Taub Sans" pitchFamily="2" charset="0"/>
                <a:ea typeface="Taub Sans" pitchFamily="2" charset="0"/>
              </a:rPr>
              <a:t> Managing expenses as a way to save toward a future goal, or is it </a:t>
            </a:r>
          </a:p>
          <a:p>
            <a:pPr marL="228600" indent="-228600">
              <a:buAutoNum type="alphaUcPeriod"/>
            </a:pPr>
            <a:r>
              <a:rPr lang="en-US" sz="1200" baseline="0" dirty="0">
                <a:latin typeface="Taub Sans" pitchFamily="2" charset="0"/>
                <a:ea typeface="Taub Sans" pitchFamily="2" charset="0"/>
              </a:rPr>
              <a:t> The name of a YouTube sensation</a:t>
            </a:r>
            <a:endParaRPr lang="en-US" sz="1200" dirty="0">
              <a:latin typeface="Taub Sans" pitchFamily="2" charset="0"/>
              <a:ea typeface="Taub Sans" pitchFamily="2" charset="0"/>
            </a:endParaRPr>
          </a:p>
          <a:p>
            <a:endParaRPr lang="en-US" sz="1200" dirty="0">
              <a:latin typeface="Taub Sans" pitchFamily="2" charset="0"/>
              <a:ea typeface="Taub Sans" pitchFamily="2" charset="0"/>
            </a:endParaRPr>
          </a:p>
          <a:p>
            <a:r>
              <a:rPr lang="en-US" sz="1200" dirty="0">
                <a:latin typeface="Taub Sans" pitchFamily="2" charset="0"/>
                <a:ea typeface="Taub Sans" pitchFamily="2" charset="0"/>
              </a:rPr>
              <a:t>Advance</a:t>
            </a:r>
            <a:r>
              <a:rPr lang="en-US" sz="1200" baseline="0" dirty="0">
                <a:latin typeface="Taub Sans" pitchFamily="2" charset="0"/>
                <a:ea typeface="Taub Sans" pitchFamily="2" charset="0"/>
              </a:rPr>
              <a:t> to next slide for the answer </a:t>
            </a:r>
            <a:endParaRPr lang="en-US" sz="1200" dirty="0">
              <a:latin typeface="Taub Sans" pitchFamily="2" charset="0"/>
              <a:ea typeface="Taub Sans" pitchFamily="2" charset="0"/>
            </a:endParaRPr>
          </a:p>
          <a:p>
            <a:endParaRPr lang="en-US" dirty="0"/>
          </a:p>
        </p:txBody>
      </p:sp>
      <p:sp>
        <p:nvSpPr>
          <p:cNvPr id="4" name="Slide Number Placeholder 3"/>
          <p:cNvSpPr>
            <a:spLocks noGrp="1"/>
          </p:cNvSpPr>
          <p:nvPr>
            <p:ph type="sldNum" sz="quarter" idx="5"/>
          </p:nvPr>
        </p:nvSpPr>
        <p:spPr/>
        <p:txBody>
          <a:bodyPr/>
          <a:lstStyle/>
          <a:p>
            <a:fld id="{96B1FA6E-7989-478C-ACCC-EF8B0B8D9DFA}" type="slidenum">
              <a:rPr lang="en-US" smtClean="0"/>
              <a:t>4</a:t>
            </a:fld>
            <a:endParaRPr lang="en-US"/>
          </a:p>
        </p:txBody>
      </p:sp>
    </p:spTree>
    <p:extLst>
      <p:ext uri="{BB962C8B-B14F-4D97-AF65-F5344CB8AC3E}">
        <p14:creationId xmlns:p14="http://schemas.microsoft.com/office/powerpoint/2010/main" val="410059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aub Sans" pitchFamily="2" charset="0"/>
                <a:ea typeface="Taub Sans" pitchFamily="2" charset="0"/>
              </a:rPr>
              <a:t>Presenter: The answer</a:t>
            </a:r>
            <a:r>
              <a:rPr lang="en-US" sz="1100" baseline="0" dirty="0">
                <a:latin typeface="Taub Sans" pitchFamily="2" charset="0"/>
                <a:ea typeface="Taub Sans" pitchFamily="2" charset="0"/>
              </a:rPr>
              <a:t> is </a:t>
            </a:r>
            <a:r>
              <a:rPr lang="en-US" sz="1100" b="1" i="1" baseline="0" dirty="0">
                <a:latin typeface="Taub Sans" pitchFamily="2" charset="0"/>
                <a:ea typeface="Taub Sans" pitchFamily="2" charset="0"/>
              </a:rPr>
              <a:t>C</a:t>
            </a:r>
            <a:r>
              <a:rPr lang="en-US" sz="1100" baseline="0" dirty="0">
                <a:latin typeface="Taub Sans" pitchFamily="2" charset="0"/>
                <a:ea typeface="Taub Sans" pitchFamily="2" charset="0"/>
              </a:rPr>
              <a:t>, </a:t>
            </a:r>
            <a:r>
              <a:rPr lang="en-US" sz="1100" b="1" baseline="0" dirty="0">
                <a:latin typeface="Taub Sans" pitchFamily="2" charset="0"/>
                <a:ea typeface="Taub Sans" pitchFamily="2" charset="0"/>
              </a:rPr>
              <a:t>managing expenses as a way to save toward a future goal.  </a:t>
            </a:r>
            <a:r>
              <a:rPr lang="en-US" sz="1100" b="0" baseline="0" dirty="0">
                <a:latin typeface="Taub Sans" pitchFamily="2" charset="0"/>
                <a:ea typeface="Taub Sans" pitchFamily="2" charset="0"/>
              </a:rPr>
              <a:t>F</a:t>
            </a:r>
            <a:r>
              <a:rPr lang="en-US" sz="1100" baseline="0" dirty="0">
                <a:latin typeface="Taub Sans" pitchFamily="2" charset="0"/>
                <a:ea typeface="Taub Sans" pitchFamily="2" charset="0"/>
              </a:rPr>
              <a:t>uture goals can be finding the money to save for a trip, a wedding, college or some other life event. Ultimately, most individual’s final goal will be retirement. </a:t>
            </a:r>
          </a:p>
          <a:p>
            <a:endParaRPr lang="en-US" sz="1100" baseline="0" dirty="0">
              <a:latin typeface="Taub Sans" pitchFamily="2" charset="0"/>
              <a:ea typeface="Taub Sans" pitchFamily="2" charset="0"/>
            </a:endParaRPr>
          </a:p>
        </p:txBody>
      </p:sp>
      <p:sp>
        <p:nvSpPr>
          <p:cNvPr id="4" name="Slide Number Placeholder 3"/>
          <p:cNvSpPr>
            <a:spLocks noGrp="1"/>
          </p:cNvSpPr>
          <p:nvPr>
            <p:ph type="sldNum" sz="quarter" idx="10"/>
          </p:nvPr>
        </p:nvSpPr>
        <p:spPr/>
        <p:txBody>
          <a:bodyPr/>
          <a:lstStyle/>
          <a:p>
            <a:fld id="{BEB01622-36F2-47C0-A0C6-BBF3005036AE}" type="slidenum">
              <a:rPr lang="en-US" smtClean="0"/>
              <a:t>5</a:t>
            </a:fld>
            <a:endParaRPr lang="en-US" dirty="0"/>
          </a:p>
        </p:txBody>
      </p:sp>
    </p:spTree>
    <p:extLst>
      <p:ext uri="{BB962C8B-B14F-4D97-AF65-F5344CB8AC3E}">
        <p14:creationId xmlns:p14="http://schemas.microsoft.com/office/powerpoint/2010/main" val="333509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aub Sans" pitchFamily="2" charset="0"/>
                <a:ea typeface="Taub Sans" pitchFamily="2" charset="0"/>
              </a:rPr>
              <a:t>Presenter: Why is financial wellness important?  Because prior to economic instability caused by COVID-19, 63% of Americans couldn’t cover a $500 surprise expense, 4</a:t>
            </a:r>
            <a:r>
              <a:rPr lang="en-US" sz="1100" baseline="0" dirty="0">
                <a:latin typeface="Taub Sans" pitchFamily="2" charset="0"/>
                <a:ea typeface="Taub Sans" pitchFamily="2" charset="0"/>
              </a:rPr>
              <a:t> out of 10 lived paycheck to paycheck, 5</a:t>
            </a:r>
            <a:r>
              <a:rPr lang="en-US" sz="1100" dirty="0">
                <a:latin typeface="Taub Sans" pitchFamily="2" charset="0"/>
                <a:ea typeface="Taub Sans" pitchFamily="2" charset="0"/>
              </a:rPr>
              <a:t>4%</a:t>
            </a:r>
            <a:r>
              <a:rPr lang="en-US" sz="1100" baseline="0" dirty="0">
                <a:latin typeface="Taub Sans" pitchFamily="2" charset="0"/>
                <a:ea typeface="Taub Sans" pitchFamily="2" charset="0"/>
              </a:rPr>
              <a:t> had less than $25k saved in retirement, 44% planned to work past retirement age and 55% needed help with their overall financial wellbeing. </a:t>
            </a:r>
          </a:p>
          <a:p>
            <a:endParaRPr lang="en-US" sz="1100" baseline="0" dirty="0">
              <a:latin typeface="Taub Sans" pitchFamily="2" charset="0"/>
              <a:ea typeface="Taub Sans" pitchFamily="2" charset="0"/>
            </a:endParaRPr>
          </a:p>
          <a:p>
            <a:r>
              <a:rPr lang="en-US" sz="1100" baseline="0" dirty="0">
                <a:latin typeface="Taub Sans" pitchFamily="2" charset="0"/>
                <a:ea typeface="Taub Sans" pitchFamily="2" charset="0"/>
              </a:rPr>
              <a:t>I know, not very encouraging. And while the impact of COVID-19 has not been fully calculated, it most likely will have a long-term effect on the financial health of millions of Americans. The lack of financial wellness does call attention to the fact there is a need for us to step back from the daily chaos and assess our situation and finances. Taking a hard look at how we spend our money is a great first step. [</a:t>
            </a:r>
            <a:r>
              <a:rPr lang="en-US" sz="1100" b="1" baseline="0" dirty="0">
                <a:latin typeface="Taub Sans" pitchFamily="2" charset="0"/>
                <a:ea typeface="Taub Sans" pitchFamily="2" charset="0"/>
              </a:rPr>
              <a:t>advance to next slide</a:t>
            </a:r>
            <a:r>
              <a:rPr lang="en-US" sz="1100" baseline="0" dirty="0">
                <a:latin typeface="Taub Sans" pitchFamily="2" charset="0"/>
                <a:ea typeface="Taub Sans" pitchFamily="2" charset="0"/>
              </a:rPr>
              <a:t>]</a:t>
            </a:r>
            <a:endParaRPr lang="en-US" sz="1100" dirty="0">
              <a:latin typeface="Taub Sans" pitchFamily="2" charset="0"/>
              <a:ea typeface="Taub Sans" pitchFamily="2" charset="0"/>
            </a:endParaRPr>
          </a:p>
        </p:txBody>
      </p:sp>
      <p:sp>
        <p:nvSpPr>
          <p:cNvPr id="4" name="Slide Number Placeholder 3"/>
          <p:cNvSpPr>
            <a:spLocks noGrp="1"/>
          </p:cNvSpPr>
          <p:nvPr>
            <p:ph type="sldNum" sz="quarter" idx="10"/>
          </p:nvPr>
        </p:nvSpPr>
        <p:spPr/>
        <p:txBody>
          <a:bodyPr/>
          <a:lstStyle/>
          <a:p>
            <a:fld id="{AA9496D6-6586-4B24-9124-6E8C1B7EB125}" type="slidenum">
              <a:rPr lang="en-US" smtClean="0"/>
              <a:t>6</a:t>
            </a:fld>
            <a:endParaRPr lang="en-US" dirty="0"/>
          </a:p>
        </p:txBody>
      </p:sp>
    </p:spTree>
    <p:extLst>
      <p:ext uri="{BB962C8B-B14F-4D97-AF65-F5344CB8AC3E}">
        <p14:creationId xmlns:p14="http://schemas.microsoft.com/office/powerpoint/2010/main" val="404214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aub Sans" pitchFamily="2" charset="0"/>
                <a:ea typeface="Taub Sans" pitchFamily="2" charset="0"/>
              </a:rPr>
              <a:t>Presenter: Prior to the pandemic, Am</a:t>
            </a:r>
            <a:r>
              <a:rPr lang="en-US" sz="1100" baseline="0" dirty="0">
                <a:latin typeface="Taub Sans" pitchFamily="2" charset="0"/>
                <a:ea typeface="Taub Sans" pitchFamily="2" charset="0"/>
              </a:rPr>
              <a:t>erican’s were spending on average each $787.28 month on many common items.  [</a:t>
            </a:r>
            <a:r>
              <a:rPr lang="en-US" sz="1100" b="1" baseline="0" dirty="0">
                <a:latin typeface="Taub Sans" pitchFamily="2" charset="0"/>
                <a:ea typeface="Taub Sans" pitchFamily="2" charset="0"/>
              </a:rPr>
              <a:t>NOTE: read a few items from the slide, not all of them</a:t>
            </a:r>
            <a:r>
              <a:rPr lang="en-US" sz="1100" baseline="0" dirty="0">
                <a:latin typeface="Taub Sans" pitchFamily="2" charset="0"/>
                <a:ea typeface="Taub Sans" pitchFamily="2" charset="0"/>
              </a:rPr>
              <a:t>]</a:t>
            </a:r>
          </a:p>
          <a:p>
            <a:endParaRPr lang="en-US" sz="1100" baseline="0" dirty="0">
              <a:latin typeface="Taub Sans" pitchFamily="2" charset="0"/>
              <a:ea typeface="Taub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aub Sans" pitchFamily="2" charset="0"/>
                <a:ea typeface="Taub Sans" pitchFamily="2" charset="0"/>
              </a:rPr>
              <a:t>Having money to save is an</a:t>
            </a:r>
            <a:r>
              <a:rPr lang="en-US" sz="1100" baseline="0" dirty="0">
                <a:latin typeface="Taub Sans" pitchFamily="2" charset="0"/>
                <a:ea typeface="Taub Sans" pitchFamily="2" charset="0"/>
              </a:rPr>
              <a:t> important part of being financially fit. According to a 2019 survey by Debt.com, 33% of Americans do not budget, yet 93% agree that a budget is necessary</a:t>
            </a:r>
            <a:r>
              <a:rPr lang="en-US" sz="1100" baseline="30000" dirty="0">
                <a:latin typeface="Taub Sans" pitchFamily="2" charset="0"/>
                <a:ea typeface="Taub Sans" pitchFamily="2" charset="0"/>
              </a:rPr>
              <a:t>1</a:t>
            </a:r>
            <a:r>
              <a:rPr lang="en-US" sz="1100" baseline="0" dirty="0">
                <a:latin typeface="Taub Sans" pitchFamily="2" charset="0"/>
                <a:ea typeface="Taub Sans" pitchFamily="2" charset="0"/>
              </a:rPr>
              <a:t>. When individuals honestly track their spending habits, they may be surprised by how much they are spending on lunch or those impulse purchases. Most of all, once individuals know where they are spending their money, they are in a better position to identify funds for saving for their future goals like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Taub Sans" pitchFamily="2" charset="0"/>
              <a:ea typeface="Taub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Taub Sans" pitchFamily="2" charset="0"/>
                <a:ea typeface="Taub Sans" pitchFamily="2" charset="0"/>
              </a:rPr>
              <a:t>Part of being financially fit includes saving for long-term goals like retirement – which generally involves investing in investment options like mutual funds available in the plan. Let’s </a:t>
            </a:r>
            <a:r>
              <a:rPr lang="en-US" sz="1100" dirty="0">
                <a:latin typeface="Taub Sans" pitchFamily="2" charset="0"/>
                <a:ea typeface="Taub Sans" pitchFamily="2" charset="0"/>
              </a:rPr>
              <a:t>review some </a:t>
            </a:r>
            <a:r>
              <a:rPr lang="en-US" altLang="en-US" sz="1100" dirty="0">
                <a:latin typeface="Taub Sans" pitchFamily="2" charset="0"/>
                <a:ea typeface="Taub Sans" pitchFamily="2" charset="0"/>
              </a:rPr>
              <a:t>time-tested investment concepts used o help individuals stay on track during periods of market volatility.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Taub Sans" pitchFamily="2" charset="0"/>
              <a:ea typeface="Taub Sans" pitchFamily="2" charset="0"/>
            </a:endParaRPr>
          </a:p>
          <a:p>
            <a:endParaRPr lang="en-US" sz="1100" dirty="0">
              <a:latin typeface="Taub Sans" pitchFamily="2" charset="0"/>
              <a:ea typeface="Taub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Taub Sans" pitchFamily="2" charset="0"/>
                <a:ea typeface="Taub Sans" pitchFamily="2" charset="0"/>
              </a:rPr>
              <a:t>1 </a:t>
            </a:r>
            <a:r>
              <a:rPr lang="en-US" sz="1100" dirty="0">
                <a:latin typeface="Taub Sans" pitchFamily="2" charset="0"/>
                <a:ea typeface="Taub Sans" pitchFamily="2" charset="0"/>
              </a:rPr>
              <a:t>Source: Yahoo! Finance Americans Spend $18,000 Per Year on Non-Essentials, May 6, 2019; </a:t>
            </a:r>
            <a:r>
              <a:rPr lang="en-US" sz="1100" baseline="0" dirty="0">
                <a:latin typeface="Taub Sans" pitchFamily="2" charset="0"/>
                <a:ea typeface="Taub Sans" pitchFamily="2" charset="0"/>
              </a:rPr>
              <a:t>https://www.debt.com/research/best-way-to-budget-2019/</a:t>
            </a:r>
          </a:p>
        </p:txBody>
      </p:sp>
      <p:sp>
        <p:nvSpPr>
          <p:cNvPr id="4" name="Slide Number Placeholder 3"/>
          <p:cNvSpPr>
            <a:spLocks noGrp="1"/>
          </p:cNvSpPr>
          <p:nvPr>
            <p:ph type="sldNum" sz="quarter" idx="10"/>
          </p:nvPr>
        </p:nvSpPr>
        <p:spPr/>
        <p:txBody>
          <a:bodyPr/>
          <a:lstStyle/>
          <a:p>
            <a:fld id="{BEB01622-36F2-47C0-A0C6-BBF3005036AE}" type="slidenum">
              <a:rPr lang="en-US" smtClean="0"/>
              <a:t>7</a:t>
            </a:fld>
            <a:endParaRPr lang="en-US" dirty="0"/>
          </a:p>
        </p:txBody>
      </p:sp>
    </p:spTree>
    <p:extLst>
      <p:ext uri="{BB962C8B-B14F-4D97-AF65-F5344CB8AC3E}">
        <p14:creationId xmlns:p14="http://schemas.microsoft.com/office/powerpoint/2010/main" val="3384384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our first concept – stay focused. As we all know, past performance does not indicate future results – but looking back at how stock markets have acted in the past can provide an important perspective.</a:t>
            </a:r>
          </a:p>
          <a:p>
            <a:endParaRPr lang="en-US" dirty="0"/>
          </a:p>
        </p:txBody>
      </p:sp>
      <p:sp>
        <p:nvSpPr>
          <p:cNvPr id="4" name="Slide Number Placeholder 3"/>
          <p:cNvSpPr>
            <a:spLocks noGrp="1"/>
          </p:cNvSpPr>
          <p:nvPr>
            <p:ph type="sldNum" sz="quarter" idx="5"/>
          </p:nvPr>
        </p:nvSpPr>
        <p:spPr/>
        <p:txBody>
          <a:bodyPr/>
          <a:lstStyle/>
          <a:p>
            <a:fld id="{96B1FA6E-7989-478C-ACCC-EF8B0B8D9DFA}" type="slidenum">
              <a:rPr lang="en-US" smtClean="0"/>
              <a:t>8</a:t>
            </a:fld>
            <a:endParaRPr lang="en-US"/>
          </a:p>
        </p:txBody>
      </p:sp>
    </p:spTree>
    <p:extLst>
      <p:ext uri="{BB962C8B-B14F-4D97-AF65-F5344CB8AC3E}">
        <p14:creationId xmlns:p14="http://schemas.microsoft.com/office/powerpoint/2010/main" val="170083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100" dirty="0">
                <a:solidFill>
                  <a:srgbClr val="6F6F73"/>
                </a:solidFill>
                <a:latin typeface="Taub Sans" pitchFamily="2" charset="0"/>
                <a:ea typeface="Taub Sans" pitchFamily="2" charset="0"/>
              </a:rPr>
              <a:t>Presenter: The ups and downs of the stock market are natural and happen for a number of reasons,</a:t>
            </a:r>
            <a:r>
              <a:rPr lang="en-US" altLang="en-US" sz="1100" baseline="0" dirty="0">
                <a:solidFill>
                  <a:srgbClr val="6F6F73"/>
                </a:solidFill>
                <a:latin typeface="Taub Sans" pitchFamily="2" charset="0"/>
                <a:ea typeface="Taub Sans" pitchFamily="2" charset="0"/>
              </a:rPr>
              <a:t> such as economic downturns, political upheaval and even negative company or industry-specific news</a:t>
            </a:r>
          </a:p>
          <a:p>
            <a:pPr eaLnBrk="1" hangingPunct="1"/>
            <a:endParaRPr lang="en-US" altLang="en-US" sz="1100" baseline="0" dirty="0">
              <a:solidFill>
                <a:srgbClr val="6F6F73"/>
              </a:solidFill>
              <a:latin typeface="Taub Sans" pitchFamily="2" charset="0"/>
              <a:ea typeface="Taub Sans" pitchFamily="2" charset="0"/>
            </a:endParaRPr>
          </a:p>
          <a:p>
            <a:pPr eaLnBrk="1" hangingPunct="1"/>
            <a:r>
              <a:rPr lang="en-US" altLang="en-US" sz="1100" dirty="0">
                <a:solidFill>
                  <a:srgbClr val="6F6F73"/>
                </a:solidFill>
                <a:latin typeface="Taub Sans" pitchFamily="2" charset="0"/>
                <a:ea typeface="Taub Sans" pitchFamily="2" charset="0"/>
              </a:rPr>
              <a:t> As a result of stock market fluctuations, an investment’s value may be up or down. </a:t>
            </a:r>
          </a:p>
          <a:p>
            <a:pPr eaLnBrk="1" hangingPunct="1"/>
            <a:endParaRPr lang="en-US" altLang="en-US" sz="1100" dirty="0">
              <a:solidFill>
                <a:srgbClr val="6F6F73"/>
              </a:solidFill>
              <a:latin typeface="Taub Sans" pitchFamily="2" charset="0"/>
              <a:ea typeface="Taub Sans" pitchFamily="2" charset="0"/>
            </a:endParaRPr>
          </a:p>
          <a:p>
            <a:pPr eaLnBrk="1" hangingPunct="1"/>
            <a:r>
              <a:rPr lang="en-US" altLang="en-US" sz="1100" dirty="0">
                <a:solidFill>
                  <a:srgbClr val="6F6F73"/>
                </a:solidFill>
                <a:latin typeface="Taub Sans" pitchFamily="2" charset="0"/>
                <a:ea typeface="Taub Sans" pitchFamily="2" charset="0"/>
              </a:rPr>
              <a:t>In the financial world,</a:t>
            </a:r>
            <a:r>
              <a:rPr lang="en-US" altLang="en-US" sz="1100" baseline="0" dirty="0">
                <a:solidFill>
                  <a:srgbClr val="6F6F73"/>
                </a:solidFill>
                <a:latin typeface="Taub Sans" pitchFamily="2" charset="0"/>
                <a:ea typeface="Taub Sans" pitchFamily="2" charset="0"/>
              </a:rPr>
              <a:t> what goes up may come down and what goes down has historically rebounded.  </a:t>
            </a:r>
          </a:p>
          <a:p>
            <a:pPr eaLnBrk="1" hangingPunct="1"/>
            <a:r>
              <a:rPr lang="en-US" altLang="en-US" sz="1100" b="1" baseline="0" dirty="0">
                <a:solidFill>
                  <a:srgbClr val="6F6F73"/>
                </a:solidFill>
                <a:latin typeface="Taub Sans" pitchFamily="2" charset="0"/>
                <a:ea typeface="Taub Sans" pitchFamily="2" charset="0"/>
              </a:rPr>
              <a:t>ADVANCE TO NEXT SLIDE</a:t>
            </a:r>
            <a:endParaRPr lang="en-US" altLang="en-US" sz="1100" baseline="0" dirty="0">
              <a:solidFill>
                <a:srgbClr val="6F6F73"/>
              </a:solidFill>
              <a:latin typeface="Taub Sans" pitchFamily="2" charset="0"/>
              <a:ea typeface="Taub Sans" pitchFamily="2" charset="0"/>
            </a:endParaRPr>
          </a:p>
        </p:txBody>
      </p:sp>
      <p:sp>
        <p:nvSpPr>
          <p:cNvPr id="4" name="Slide Number Placeholder 3"/>
          <p:cNvSpPr>
            <a:spLocks noGrp="1"/>
          </p:cNvSpPr>
          <p:nvPr>
            <p:ph type="sldNum" sz="quarter" idx="10"/>
          </p:nvPr>
        </p:nvSpPr>
        <p:spPr/>
        <p:txBody>
          <a:bodyPr/>
          <a:lstStyle/>
          <a:p>
            <a:fld id="{A4B3BF6A-4502-D94F-B26C-A8D0CFD397E1}" type="slidenum">
              <a:rPr lang="en-US" smtClean="0"/>
              <a:t>9</a:t>
            </a:fld>
            <a:endParaRPr lang="en-US"/>
          </a:p>
        </p:txBody>
      </p:sp>
    </p:spTree>
    <p:extLst>
      <p:ext uri="{BB962C8B-B14F-4D97-AF65-F5344CB8AC3E}">
        <p14:creationId xmlns:p14="http://schemas.microsoft.com/office/powerpoint/2010/main" val="177703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23F0D-8E57-46E2-954C-BA9379A1CF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22" b="34962"/>
          <a:stretch/>
        </p:blipFill>
        <p:spPr>
          <a:xfrm>
            <a:off x="0" y="1378258"/>
            <a:ext cx="9144000" cy="2976436"/>
          </a:xfrm>
          <a:prstGeom prst="rect">
            <a:avLst/>
          </a:prstGeom>
        </p:spPr>
      </p:pic>
      <p:sp>
        <p:nvSpPr>
          <p:cNvPr id="5" name="Title Placeholder 1">
            <a:extLst>
              <a:ext uri="{FF2B5EF4-FFF2-40B4-BE49-F238E27FC236}">
                <a16:creationId xmlns:a16="http://schemas.microsoft.com/office/drawing/2014/main" id="{31918F2A-9E1D-4FB8-B9CB-ED04996FF4D4}"/>
              </a:ext>
            </a:extLst>
          </p:cNvPr>
          <p:cNvSpPr>
            <a:spLocks noGrp="1"/>
          </p:cNvSpPr>
          <p:nvPr>
            <p:ph type="title" hasCustomPrompt="1"/>
          </p:nvPr>
        </p:nvSpPr>
        <p:spPr>
          <a:xfrm>
            <a:off x="2228045" y="4359348"/>
            <a:ext cx="6458754" cy="1127051"/>
          </a:xfrm>
          <a:prstGeom prst="rect">
            <a:avLst/>
          </a:prstGeom>
        </p:spPr>
        <p:txBody>
          <a:bodyPr vert="horz" lIns="91440" tIns="45720" rIns="91440" bIns="45720" rtlCol="0" anchor="ctr">
            <a:normAutofit/>
          </a:bodyPr>
          <a:lstStyle>
            <a:lvl1pPr>
              <a:defRPr sz="2400">
                <a:solidFill>
                  <a:srgbClr val="7967AE"/>
                </a:solidFill>
                <a:latin typeface="Taub Sans" pitchFamily="2" charset="0"/>
                <a:ea typeface="Taub Sans" pitchFamily="2" charset="0"/>
              </a:defRPr>
            </a:lvl1pPr>
          </a:lstStyle>
          <a:p>
            <a:r>
              <a:rPr lang="en-US" dirty="0"/>
              <a:t>Change icon and image </a:t>
            </a:r>
          </a:p>
        </p:txBody>
      </p:sp>
      <p:cxnSp>
        <p:nvCxnSpPr>
          <p:cNvPr id="6" name="Straight Connector 5">
            <a:extLst>
              <a:ext uri="{FF2B5EF4-FFF2-40B4-BE49-F238E27FC236}">
                <a16:creationId xmlns:a16="http://schemas.microsoft.com/office/drawing/2014/main" id="{A7DD81A3-8AE6-4CB4-8347-5EF0B2F26B16}"/>
              </a:ext>
            </a:extLst>
          </p:cNvPr>
          <p:cNvCxnSpPr>
            <a:cxnSpLocks/>
          </p:cNvCxnSpPr>
          <p:nvPr userDrawn="1"/>
        </p:nvCxnSpPr>
        <p:spPr>
          <a:xfrm>
            <a:off x="0" y="435307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0A6E8C-D546-4195-A243-1915DD9C77CB}"/>
              </a:ext>
            </a:extLst>
          </p:cNvPr>
          <p:cNvCxnSpPr>
            <a:cxnSpLocks/>
          </p:cNvCxnSpPr>
          <p:nvPr userDrawn="1"/>
        </p:nvCxnSpPr>
        <p:spPr>
          <a:xfrm flipV="1">
            <a:off x="906599"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63D54-21B6-43C6-B868-2CCAF81FED1E}"/>
              </a:ext>
            </a:extLst>
          </p:cNvPr>
          <p:cNvCxnSpPr>
            <a:cxnSpLocks/>
          </p:cNvCxnSpPr>
          <p:nvPr userDrawn="1"/>
        </p:nvCxnSpPr>
        <p:spPr>
          <a:xfrm>
            <a:off x="0" y="137160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480121"/>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01683AE-56A0-4027-AAE2-85FAEEC0F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599" y="4359348"/>
            <a:ext cx="1075069" cy="1121309"/>
          </a:xfrm>
          <a:prstGeom prst="rect">
            <a:avLst/>
          </a:prstGeom>
        </p:spPr>
      </p:pic>
    </p:spTree>
    <p:extLst>
      <p:ext uri="{BB962C8B-B14F-4D97-AF65-F5344CB8AC3E}">
        <p14:creationId xmlns:p14="http://schemas.microsoft.com/office/powerpoint/2010/main" val="189562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32AD84-EE7D-4945-A517-3448E1DE65C8}"/>
              </a:ext>
            </a:extLst>
          </p:cNvPr>
          <p:cNvSpPr/>
          <p:nvPr userDrawn="1"/>
        </p:nvSpPr>
        <p:spPr>
          <a:xfrm>
            <a:off x="0" y="6400800"/>
            <a:ext cx="9144000" cy="457200"/>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sp>
        <p:nvSpPr>
          <p:cNvPr id="7" name="TextBox 6">
            <a:extLst>
              <a:ext uri="{FF2B5EF4-FFF2-40B4-BE49-F238E27FC236}">
                <a16:creationId xmlns:a16="http://schemas.microsoft.com/office/drawing/2014/main" id="{C6F92B0B-6784-43E3-BB48-4DEFBF5189C3}"/>
              </a:ext>
            </a:extLst>
          </p:cNvPr>
          <p:cNvSpPr txBox="1"/>
          <p:nvPr userDrawn="1"/>
        </p:nvSpPr>
        <p:spPr>
          <a:xfrm>
            <a:off x="457200" y="5370621"/>
            <a:ext cx="8296275" cy="174407"/>
          </a:xfrm>
          <a:prstGeom prst="rect">
            <a:avLst/>
          </a:prstGeom>
          <a:noFill/>
        </p:spPr>
        <p:txBody>
          <a:bodyPr wrap="square" lIns="0" r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30000" dirty="0">
                <a:solidFill>
                  <a:schemeClr val="bg1"/>
                </a:solidFill>
                <a:latin typeface="Taub Sans" pitchFamily="2" charset="0"/>
                <a:ea typeface="Taub Sans" pitchFamily="2" charset="0"/>
                <a:cs typeface="+mn-cs"/>
              </a:rPr>
              <a:t>ADP, the ADP logo and Always Designing for People are trademarks of ADP, LLC. All other trademarks and service marks are the property of their respective owners. 99-5393-I-P-0319 Copyright © 2019 ADP, LLC.  All Rights Reserved.</a:t>
            </a:r>
          </a:p>
        </p:txBody>
      </p:sp>
      <p:sp>
        <p:nvSpPr>
          <p:cNvPr id="9" name="TextBox 8">
            <a:extLst>
              <a:ext uri="{FF2B5EF4-FFF2-40B4-BE49-F238E27FC236}">
                <a16:creationId xmlns:a16="http://schemas.microsoft.com/office/drawing/2014/main" id="{91A26315-785D-437F-A090-FCD3D7BB540E}"/>
              </a:ext>
            </a:extLst>
          </p:cNvPr>
          <p:cNvSpPr txBox="1"/>
          <p:nvPr userDrawn="1"/>
        </p:nvSpPr>
        <p:spPr>
          <a:xfrm>
            <a:off x="457200" y="6460847"/>
            <a:ext cx="8229599" cy="343684"/>
          </a:xfrm>
          <a:prstGeom prst="rect">
            <a:avLst/>
          </a:prstGeom>
          <a:noFill/>
        </p:spPr>
        <p:txBody>
          <a:bodyPr wrap="square" lIns="0" rIns="0" rtlCol="0" anchor="ctr">
            <a:spAutoFit/>
          </a:bodyPr>
          <a:lstStyle/>
          <a:p>
            <a:pPr algn="l"/>
            <a:r>
              <a:rPr lang="en-US" sz="800" b="0" dirty="0">
                <a:solidFill>
                  <a:schemeClr val="bg1"/>
                </a:solidFill>
                <a:latin typeface="Taub Sans" pitchFamily="2" charset="0"/>
                <a:ea typeface="Taub Sans" pitchFamily="2" charset="0"/>
                <a:cs typeface="Arial" panose="020B0604020202020204" pitchFamily="34" charset="0"/>
              </a:rPr>
              <a:t>ADP, the ADP logo and Always Designing for People are trademarks of ADP, LLC. All other trademarks and service marks are the property of their respective owners.  </a:t>
            </a:r>
          </a:p>
          <a:p>
            <a:pPr algn="l">
              <a:lnSpc>
                <a:spcPts val="1000"/>
              </a:lnSpc>
            </a:pPr>
            <a:r>
              <a:rPr lang="en-US" sz="800" b="0" dirty="0">
                <a:solidFill>
                  <a:schemeClr val="bg1"/>
                </a:solidFill>
                <a:latin typeface="Taub Sans" pitchFamily="2" charset="0"/>
                <a:ea typeface="Taub Sans" pitchFamily="2" charset="0"/>
                <a:cs typeface="Arial" panose="020B0604020202020204" pitchFamily="34" charset="0"/>
              </a:rPr>
              <a:t>  Copyright © 2020 ADP, LLC.  All Rights Reserved.</a:t>
            </a:r>
            <a:endParaRPr lang="en-US" sz="800" b="1" dirty="0">
              <a:solidFill>
                <a:schemeClr val="bg1"/>
              </a:solidFill>
              <a:latin typeface="Taub Sans" pitchFamily="2" charset="0"/>
              <a:ea typeface="Taub Sans" pitchFamily="2" charset="0"/>
              <a:cs typeface="Arial" panose="020B0604020202020204" pitchFamily="34" charset="0"/>
            </a:endParaRPr>
          </a:p>
        </p:txBody>
      </p:sp>
      <p:sp>
        <p:nvSpPr>
          <p:cNvPr id="5" name="Rectangle 4">
            <a:extLst>
              <a:ext uri="{FF2B5EF4-FFF2-40B4-BE49-F238E27FC236}">
                <a16:creationId xmlns:a16="http://schemas.microsoft.com/office/drawing/2014/main" id="{454517AB-44B0-4AF7-A6EA-90127BD01F43}"/>
              </a:ext>
            </a:extLst>
          </p:cNvPr>
          <p:cNvSpPr/>
          <p:nvPr userDrawn="1"/>
        </p:nvSpPr>
        <p:spPr>
          <a:xfrm>
            <a:off x="0" y="0"/>
            <a:ext cx="9144000" cy="457200"/>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sp>
        <p:nvSpPr>
          <p:cNvPr id="8" name="TextBox 7">
            <a:extLst>
              <a:ext uri="{FF2B5EF4-FFF2-40B4-BE49-F238E27FC236}">
                <a16:creationId xmlns:a16="http://schemas.microsoft.com/office/drawing/2014/main" id="{4B6468D9-ED67-4F9D-B1B1-171E5558BA8B}"/>
              </a:ext>
            </a:extLst>
          </p:cNvPr>
          <p:cNvSpPr txBox="1"/>
          <p:nvPr userDrawn="1"/>
        </p:nvSpPr>
        <p:spPr>
          <a:xfrm>
            <a:off x="457200" y="124168"/>
            <a:ext cx="8229599" cy="215444"/>
          </a:xfrm>
          <a:prstGeom prst="rect">
            <a:avLst/>
          </a:prstGeom>
          <a:noFill/>
        </p:spPr>
        <p:txBody>
          <a:bodyPr wrap="square" lIns="0" rIns="0" rtlCol="0" anchor="ctr">
            <a:spAutoFit/>
          </a:bodyPr>
          <a:lstStyle/>
          <a:p>
            <a:pPr algn="l"/>
            <a:r>
              <a:rPr lang="en-US" sz="800" b="0" cap="all" spc="50" baseline="0" dirty="0">
                <a:solidFill>
                  <a:schemeClr val="bg1"/>
                </a:solidFill>
                <a:latin typeface="Taub Sans" pitchFamily="2" charset="0"/>
                <a:ea typeface="Taub Sans" pitchFamily="2" charset="0"/>
                <a:cs typeface="Arial" panose="020B0604020202020204" pitchFamily="34" charset="0"/>
              </a:rPr>
              <a:t>ADP Retirement Services   </a:t>
            </a:r>
            <a:r>
              <a:rPr lang="en-US" sz="800" b="0" dirty="0">
                <a:solidFill>
                  <a:schemeClr val="bg1"/>
                </a:solidFill>
                <a:latin typeface="Taub Sans" pitchFamily="2" charset="0"/>
                <a:ea typeface="Taub Sans" pitchFamily="2" charset="0"/>
                <a:cs typeface="Arial" panose="020B0604020202020204" pitchFamily="34" charset="0"/>
              </a:rPr>
              <a:t>71 Hanover Road  Florham Park, NJ 07932  </a:t>
            </a:r>
            <a:endParaRPr lang="en-US" sz="800" b="1" dirty="0">
              <a:solidFill>
                <a:schemeClr val="bg1"/>
              </a:solidFill>
              <a:latin typeface="Taub Sans" pitchFamily="2" charset="0"/>
              <a:ea typeface="Taub Sans" pitchFamily="2" charset="0"/>
              <a:cs typeface="Arial" panose="020B0604020202020204" pitchFamily="34" charset="0"/>
            </a:endParaRPr>
          </a:p>
        </p:txBody>
      </p:sp>
    </p:spTree>
    <p:extLst>
      <p:ext uri="{BB962C8B-B14F-4D97-AF65-F5344CB8AC3E}">
        <p14:creationId xmlns:p14="http://schemas.microsoft.com/office/powerpoint/2010/main" val="2730718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32AD84-EE7D-4945-A517-3448E1DE65C8}"/>
              </a:ext>
            </a:extLst>
          </p:cNvPr>
          <p:cNvSpPr/>
          <p:nvPr userDrawn="1"/>
        </p:nvSpPr>
        <p:spPr>
          <a:xfrm>
            <a:off x="0" y="6334125"/>
            <a:ext cx="9144000" cy="523875"/>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sp>
        <p:nvSpPr>
          <p:cNvPr id="7" name="TextBox 6">
            <a:extLst>
              <a:ext uri="{FF2B5EF4-FFF2-40B4-BE49-F238E27FC236}">
                <a16:creationId xmlns:a16="http://schemas.microsoft.com/office/drawing/2014/main" id="{C6F92B0B-6784-43E3-BB48-4DEFBF5189C3}"/>
              </a:ext>
            </a:extLst>
          </p:cNvPr>
          <p:cNvSpPr txBox="1"/>
          <p:nvPr userDrawn="1"/>
        </p:nvSpPr>
        <p:spPr>
          <a:xfrm>
            <a:off x="457200" y="5370621"/>
            <a:ext cx="8296275" cy="174407"/>
          </a:xfrm>
          <a:prstGeom prst="rect">
            <a:avLst/>
          </a:prstGeom>
          <a:noFill/>
        </p:spPr>
        <p:txBody>
          <a:bodyPr wrap="square" lIns="0" rIns="0" rtlCol="0" anchor="ctr">
            <a:spAutoFit/>
          </a:bodyPr>
          <a:lstStyle/>
          <a:p>
            <a:pPr>
              <a:defRPr/>
            </a:pPr>
            <a:r>
              <a:rPr lang="en-US" sz="800" baseline="30000" dirty="0">
                <a:solidFill>
                  <a:prstClr val="white"/>
                </a:solidFill>
                <a:latin typeface="Taub Sans" pitchFamily="2" charset="0"/>
                <a:ea typeface="Taub Sans" pitchFamily="2" charset="0"/>
              </a:rPr>
              <a:t>ADP, the ADP logo and Always Designing for People are trademarks of ADP, LLC. All other trademarks and service marks are the property of their respective owners. 99-5393-I-P-0319 Copyright © 2020 ADP, LLC.  All Rights Reserved.</a:t>
            </a:r>
          </a:p>
        </p:txBody>
      </p:sp>
      <p:sp>
        <p:nvSpPr>
          <p:cNvPr id="9" name="TextBox 8">
            <a:extLst>
              <a:ext uri="{FF2B5EF4-FFF2-40B4-BE49-F238E27FC236}">
                <a16:creationId xmlns:a16="http://schemas.microsoft.com/office/drawing/2014/main" id="{91A26315-785D-437F-A090-FCD3D7BB540E}"/>
              </a:ext>
            </a:extLst>
          </p:cNvPr>
          <p:cNvSpPr txBox="1"/>
          <p:nvPr userDrawn="1"/>
        </p:nvSpPr>
        <p:spPr>
          <a:xfrm>
            <a:off x="457200" y="6419452"/>
            <a:ext cx="8229599" cy="338554"/>
          </a:xfrm>
          <a:prstGeom prst="rect">
            <a:avLst/>
          </a:prstGeom>
          <a:noFill/>
        </p:spPr>
        <p:txBody>
          <a:bodyPr wrap="square" lIns="0" rIns="0" rtlCol="0" anchor="ctr">
            <a:spAutoFit/>
          </a:bodyPr>
          <a:lstStyle/>
          <a:p>
            <a:r>
              <a:rPr lang="en-US" sz="800" dirty="0">
                <a:solidFill>
                  <a:prstClr val="white"/>
                </a:solidFill>
                <a:latin typeface="Taub Sans" pitchFamily="2" charset="0"/>
                <a:ea typeface="Taub Sans" pitchFamily="2" charset="0"/>
                <a:cs typeface="Arial" panose="020B0604020202020204" pitchFamily="34" charset="0"/>
              </a:rPr>
              <a:t>ADP, the ADP logo and Always Designing for People are trademarks of ADP, LLC. All other trademarks and service marks are the property of their respective owners.  </a:t>
            </a:r>
            <a:br>
              <a:rPr lang="en-US" sz="800" dirty="0">
                <a:solidFill>
                  <a:prstClr val="white"/>
                </a:solidFill>
                <a:latin typeface="Taub Sans" pitchFamily="2" charset="0"/>
                <a:ea typeface="Taub Sans" pitchFamily="2" charset="0"/>
                <a:cs typeface="Arial" panose="020B0604020202020204" pitchFamily="34" charset="0"/>
              </a:rPr>
            </a:br>
            <a:r>
              <a:rPr lang="en-US" sz="800" dirty="0">
                <a:solidFill>
                  <a:prstClr val="white"/>
                </a:solidFill>
                <a:latin typeface="Taub Sans" pitchFamily="2" charset="0"/>
                <a:ea typeface="Taub Sans" pitchFamily="2" charset="0"/>
                <a:cs typeface="Arial" panose="020B0604020202020204" pitchFamily="34" charset="0"/>
              </a:rPr>
              <a:t>99-xxxx-PS-xxxx   ADPxx-2020xxxx-xxxx   Copyright © 2020 ADP, LLC.  All Rights Reserved.</a:t>
            </a:r>
            <a:endParaRPr lang="en-US" sz="800" b="1" dirty="0">
              <a:solidFill>
                <a:prstClr val="white"/>
              </a:solidFill>
              <a:latin typeface="Taub Sans" pitchFamily="2" charset="0"/>
              <a:ea typeface="Taub Sans" pitchFamily="2" charset="0"/>
              <a:cs typeface="Arial" panose="020B0604020202020204" pitchFamily="34" charset="0"/>
            </a:endParaRPr>
          </a:p>
        </p:txBody>
      </p:sp>
      <p:sp>
        <p:nvSpPr>
          <p:cNvPr id="5" name="Rectangle 4">
            <a:extLst>
              <a:ext uri="{FF2B5EF4-FFF2-40B4-BE49-F238E27FC236}">
                <a16:creationId xmlns:a16="http://schemas.microsoft.com/office/drawing/2014/main" id="{454517AB-44B0-4AF7-A6EA-90127BD01F43}"/>
              </a:ext>
            </a:extLst>
          </p:cNvPr>
          <p:cNvSpPr/>
          <p:nvPr userDrawn="1"/>
        </p:nvSpPr>
        <p:spPr>
          <a:xfrm>
            <a:off x="0" y="0"/>
            <a:ext cx="9144000" cy="457200"/>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sp>
        <p:nvSpPr>
          <p:cNvPr id="8" name="TextBox 7">
            <a:extLst>
              <a:ext uri="{FF2B5EF4-FFF2-40B4-BE49-F238E27FC236}">
                <a16:creationId xmlns:a16="http://schemas.microsoft.com/office/drawing/2014/main" id="{4B6468D9-ED67-4F9D-B1B1-171E5558BA8B}"/>
              </a:ext>
            </a:extLst>
          </p:cNvPr>
          <p:cNvSpPr txBox="1"/>
          <p:nvPr userDrawn="1"/>
        </p:nvSpPr>
        <p:spPr>
          <a:xfrm>
            <a:off x="457200" y="124168"/>
            <a:ext cx="8229599" cy="215444"/>
          </a:xfrm>
          <a:prstGeom prst="rect">
            <a:avLst/>
          </a:prstGeom>
          <a:noFill/>
        </p:spPr>
        <p:txBody>
          <a:bodyPr wrap="square" lIns="0" rIns="0" rtlCol="0" anchor="ctr">
            <a:spAutoFit/>
          </a:bodyPr>
          <a:lstStyle/>
          <a:p>
            <a:r>
              <a:rPr lang="en-US" sz="800" cap="all" spc="50" dirty="0">
                <a:solidFill>
                  <a:prstClr val="white"/>
                </a:solidFill>
                <a:latin typeface="Taub Sans" pitchFamily="2" charset="0"/>
                <a:ea typeface="Taub Sans" pitchFamily="2" charset="0"/>
                <a:cs typeface="Arial" panose="020B0604020202020204" pitchFamily="34" charset="0"/>
              </a:rPr>
              <a:t>ADP Retirement Services   </a:t>
            </a:r>
            <a:r>
              <a:rPr lang="en-US" sz="800" dirty="0">
                <a:solidFill>
                  <a:prstClr val="white"/>
                </a:solidFill>
                <a:latin typeface="Taub Sans" pitchFamily="2" charset="0"/>
                <a:ea typeface="Taub Sans" pitchFamily="2" charset="0"/>
                <a:cs typeface="Arial" panose="020B0604020202020204" pitchFamily="34" charset="0"/>
              </a:rPr>
              <a:t>71 Hanover Road  Florham Park, NJ 07932  </a:t>
            </a:r>
            <a:endParaRPr lang="en-US" sz="800" b="1" dirty="0">
              <a:solidFill>
                <a:prstClr val="white"/>
              </a:solidFill>
              <a:latin typeface="Taub Sans" pitchFamily="2" charset="0"/>
              <a:ea typeface="Taub Sans" pitchFamily="2" charset="0"/>
              <a:cs typeface="Arial" panose="020B0604020202020204" pitchFamily="34" charset="0"/>
            </a:endParaRPr>
          </a:p>
        </p:txBody>
      </p:sp>
    </p:spTree>
    <p:extLst>
      <p:ext uri="{BB962C8B-B14F-4D97-AF65-F5344CB8AC3E}">
        <p14:creationId xmlns:p14="http://schemas.microsoft.com/office/powerpoint/2010/main" val="3522268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311E57-AE31-4793-8845-A3BEF3751262}"/>
              </a:ext>
            </a:extLst>
          </p:cNvPr>
          <p:cNvSpPr>
            <a:spLocks noGrp="1"/>
          </p:cNvSpPr>
          <p:nvPr>
            <p:ph type="title" hasCustomPrompt="1"/>
          </p:nvPr>
        </p:nvSpPr>
        <p:spPr>
          <a:xfrm>
            <a:off x="0" y="2839452"/>
            <a:ext cx="4572000" cy="2021305"/>
          </a:xfrm>
          <a:prstGeom prst="rect">
            <a:avLst/>
          </a:prstGeom>
          <a:noFill/>
        </p:spPr>
        <p:txBody>
          <a:bodyPr lIns="457200" anchor="ctr"/>
          <a:lstStyle>
            <a:lvl1pPr>
              <a:defRPr sz="3200">
                <a:solidFill>
                  <a:schemeClr val="bg1"/>
                </a:solidFill>
                <a:latin typeface="Taub Sans" pitchFamily="2" charset="0"/>
                <a:ea typeface="Taub Sans" pitchFamily="2" charset="0"/>
              </a:defRPr>
            </a:lvl1pPr>
          </a:lstStyle>
          <a:p>
            <a:r>
              <a:rPr lang="en-US" dirty="0"/>
              <a:t>Headline</a:t>
            </a:r>
          </a:p>
        </p:txBody>
      </p:sp>
      <p:sp>
        <p:nvSpPr>
          <p:cNvPr id="3" name="Text Placeholder 2">
            <a:extLst>
              <a:ext uri="{FF2B5EF4-FFF2-40B4-BE49-F238E27FC236}">
                <a16:creationId xmlns:a16="http://schemas.microsoft.com/office/drawing/2014/main" id="{E1EF5609-7D6B-436D-877E-516110FF89F8}"/>
              </a:ext>
            </a:extLst>
          </p:cNvPr>
          <p:cNvSpPr>
            <a:spLocks noGrp="1"/>
          </p:cNvSpPr>
          <p:nvPr>
            <p:ph type="body" sz="quarter" idx="11" hasCustomPrompt="1"/>
          </p:nvPr>
        </p:nvSpPr>
        <p:spPr>
          <a:xfrm>
            <a:off x="457200" y="4789081"/>
            <a:ext cx="3232297" cy="276225"/>
          </a:xfrm>
          <a:prstGeom prst="rect">
            <a:avLst/>
          </a:prstGeom>
        </p:spPr>
        <p:txBody>
          <a:bodyPr lIns="0"/>
          <a:lstStyle>
            <a:lvl1pPr>
              <a:defRPr sz="2000">
                <a:solidFill>
                  <a:schemeClr val="bg1"/>
                </a:solidFill>
                <a:latin typeface="Taub Sans" pitchFamily="2" charset="0"/>
                <a:ea typeface="Taub Sans" pitchFamily="2" charset="0"/>
              </a:defRPr>
            </a:lvl1pPr>
          </a:lstStyle>
          <a:p>
            <a:pPr lvl="0"/>
            <a:r>
              <a:rPr lang="en-US" dirty="0"/>
              <a:t>Date  |   Location</a:t>
            </a:r>
          </a:p>
        </p:txBody>
      </p:sp>
      <p:sp>
        <p:nvSpPr>
          <p:cNvPr id="2" name="TextBox 1">
            <a:extLst>
              <a:ext uri="{FF2B5EF4-FFF2-40B4-BE49-F238E27FC236}">
                <a16:creationId xmlns:a16="http://schemas.microsoft.com/office/drawing/2014/main" id="{D250F7EA-114F-4C1C-95DC-BC01CE675FC9}"/>
              </a:ext>
            </a:extLst>
          </p:cNvPr>
          <p:cNvSpPr txBox="1"/>
          <p:nvPr userDrawn="1"/>
        </p:nvSpPr>
        <p:spPr>
          <a:xfrm>
            <a:off x="457200" y="2941301"/>
            <a:ext cx="3253563" cy="230832"/>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dirty="0">
                <a:ln>
                  <a:noFill/>
                </a:ln>
                <a:solidFill>
                  <a:prstClr val="white"/>
                </a:solidFill>
                <a:effectLst/>
                <a:uLnTx/>
                <a:uFillTx/>
                <a:latin typeface="Taub Sans" pitchFamily="2" charset="0"/>
                <a:ea typeface="Taub Sans" pitchFamily="2" charset="0"/>
                <a:cs typeface="+mn-cs"/>
              </a:rPr>
              <a:t>RETIREMENT SERVICES</a:t>
            </a:r>
          </a:p>
        </p:txBody>
      </p:sp>
    </p:spTree>
    <p:extLst>
      <p:ext uri="{BB962C8B-B14F-4D97-AF65-F5344CB8AC3E}">
        <p14:creationId xmlns:p14="http://schemas.microsoft.com/office/powerpoint/2010/main" val="3614018134"/>
      </p:ext>
    </p:extLst>
  </p:cSld>
  <p:clrMapOvr>
    <a:masterClrMapping/>
  </p:clrMapOvr>
  <p:extLst>
    <p:ext uri="{DCECCB84-F9BA-43D5-87BE-67443E8EF086}">
      <p15:sldGuideLst xmlns:p15="http://schemas.microsoft.com/office/powerpoint/2012/main">
        <p15:guide id="1" orient="horz" pos="35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307ECF1-ADF5-475B-8B14-FB4048C8DFB9}"/>
              </a:ext>
            </a:extLst>
          </p:cNvPr>
          <p:cNvCxnSpPr>
            <a:cxnSpLocks/>
          </p:cNvCxnSpPr>
          <p:nvPr userDrawn="1"/>
        </p:nvCxnSpPr>
        <p:spPr>
          <a:xfrm flipV="1">
            <a:off x="1810367" y="2"/>
            <a:ext cx="1" cy="6465344"/>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12B21C37-3B3F-4E60-ABE4-8FE73973B02C}"/>
              </a:ext>
            </a:extLst>
          </p:cNvPr>
          <p:cNvSpPr>
            <a:spLocks noGrp="1"/>
          </p:cNvSpPr>
          <p:nvPr>
            <p:ph type="title" hasCustomPrompt="1"/>
          </p:nvPr>
        </p:nvSpPr>
        <p:spPr>
          <a:xfrm>
            <a:off x="0" y="923926"/>
            <a:ext cx="9144000" cy="1114424"/>
          </a:xfrm>
          <a:prstGeom prst="rect">
            <a:avLst/>
          </a:prstGeom>
          <a:solidFill>
            <a:schemeClr val="bg1">
              <a:lumMod val="85000"/>
            </a:schemeClr>
          </a:solidFill>
        </p:spPr>
        <p:txBody>
          <a:bodyPr vert="horz" lIns="2103120" tIns="45720" rIns="91440" bIns="45720" rtlCol="0" anchor="ctr">
            <a:normAutofit/>
          </a:bodyPr>
          <a:lstStyle>
            <a:lvl1pPr>
              <a:defRPr sz="2400">
                <a:solidFill>
                  <a:srgbClr val="111C4E"/>
                </a:solidFill>
                <a:latin typeface="Taub Sans" pitchFamily="2" charset="0"/>
                <a:ea typeface="Taub Sans" pitchFamily="2" charset="0"/>
              </a:defRPr>
            </a:lvl1pPr>
          </a:lstStyle>
          <a:p>
            <a:r>
              <a:rPr lang="en-US" dirty="0"/>
              <a:t>Table of contents</a:t>
            </a:r>
          </a:p>
        </p:txBody>
      </p:sp>
      <p:pic>
        <p:nvPicPr>
          <p:cNvPr id="4" name="Picture 3">
            <a:extLst>
              <a:ext uri="{FF2B5EF4-FFF2-40B4-BE49-F238E27FC236}">
                <a16:creationId xmlns:a16="http://schemas.microsoft.com/office/drawing/2014/main" id="{17378A7C-7AAC-4144-A877-1BF5B3CEC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931" y="926306"/>
            <a:ext cx="1067138" cy="1107031"/>
          </a:xfrm>
          <a:prstGeom prst="rect">
            <a:avLst/>
          </a:prstGeom>
        </p:spPr>
      </p:pic>
      <p:pic>
        <p:nvPicPr>
          <p:cNvPr id="5" name="Picture 4">
            <a:extLst>
              <a:ext uri="{FF2B5EF4-FFF2-40B4-BE49-F238E27FC236}">
                <a16:creationId xmlns:a16="http://schemas.microsoft.com/office/drawing/2014/main" id="{CCFE77C4-3701-4E1A-ADB9-896899B3DB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122" y="1202429"/>
            <a:ext cx="426757" cy="554784"/>
          </a:xfrm>
          <a:prstGeom prst="rect">
            <a:avLst/>
          </a:prstGeom>
        </p:spPr>
      </p:pic>
      <p:sp>
        <p:nvSpPr>
          <p:cNvPr id="6" name="Text Placeholder 16">
            <a:extLst>
              <a:ext uri="{FF2B5EF4-FFF2-40B4-BE49-F238E27FC236}">
                <a16:creationId xmlns:a16="http://schemas.microsoft.com/office/drawing/2014/main" id="{E310EC2F-62CF-49D6-B8C0-4F28879B76BB}"/>
              </a:ext>
            </a:extLst>
          </p:cNvPr>
          <p:cNvSpPr>
            <a:spLocks noGrp="1"/>
          </p:cNvSpPr>
          <p:nvPr>
            <p:ph type="body" sz="quarter" idx="10" hasCustomPrompt="1"/>
          </p:nvPr>
        </p:nvSpPr>
        <p:spPr>
          <a:xfrm>
            <a:off x="2057400" y="2524125"/>
            <a:ext cx="2514600" cy="2724150"/>
          </a:xfrm>
          <a:prstGeom prst="rect">
            <a:avLst/>
          </a:prstGeom>
        </p:spPr>
        <p:txBody>
          <a:bodyPr l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rgbClr val="111C4E"/>
                </a:solidFill>
              </a:defRPr>
            </a:lvl1pPr>
          </a:lstStyle>
          <a:p>
            <a:pPr lvl="0"/>
            <a:r>
              <a:rPr lang="en-US" dirty="0"/>
              <a:t>Section 1: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2: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3: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4: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5: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6: Lorem ipsum dolore set </a:t>
            </a:r>
            <a:r>
              <a:rPr lang="en-US" dirty="0" err="1"/>
              <a:t>amet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7: Lorem ipsum dolore set </a:t>
            </a:r>
            <a:r>
              <a:rPr lang="en-US" dirty="0" err="1"/>
              <a:t>amet</a:t>
            </a:r>
            <a:endParaRPr lang="en-US" dirty="0"/>
          </a:p>
        </p:txBody>
      </p:sp>
      <p:sp>
        <p:nvSpPr>
          <p:cNvPr id="7" name="Text Placeholder 16">
            <a:extLst>
              <a:ext uri="{FF2B5EF4-FFF2-40B4-BE49-F238E27FC236}">
                <a16:creationId xmlns:a16="http://schemas.microsoft.com/office/drawing/2014/main" id="{531C27BE-60EB-4FE8-B96C-B666A540C9D0}"/>
              </a:ext>
            </a:extLst>
          </p:cNvPr>
          <p:cNvSpPr>
            <a:spLocks noGrp="1"/>
          </p:cNvSpPr>
          <p:nvPr>
            <p:ph type="body" sz="quarter" idx="11" hasCustomPrompt="1"/>
          </p:nvPr>
        </p:nvSpPr>
        <p:spPr>
          <a:xfrm>
            <a:off x="4724400" y="2524125"/>
            <a:ext cx="2724150" cy="2724150"/>
          </a:xfrm>
          <a:prstGeom prst="rect">
            <a:avLst/>
          </a:prstGeom>
        </p:spPr>
        <p:txBody>
          <a:bodyPr l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rgbClr val="D0271D"/>
                </a:solidFill>
              </a:defRPr>
            </a:lvl1pPr>
          </a:lstStyle>
          <a:p>
            <a:pPr lvl="0"/>
            <a:r>
              <a:rPr lang="en-US" dirty="0"/>
              <a:t>03</a:t>
            </a:r>
          </a:p>
          <a:p>
            <a:pPr lvl="0"/>
            <a:r>
              <a:rPr lang="en-US" dirty="0"/>
              <a:t>05</a:t>
            </a:r>
          </a:p>
          <a:p>
            <a:pPr lvl="0"/>
            <a:r>
              <a:rPr lang="en-US" dirty="0"/>
              <a:t>07</a:t>
            </a:r>
          </a:p>
          <a:p>
            <a:pPr lvl="0"/>
            <a:r>
              <a:rPr lang="en-US" dirty="0"/>
              <a:t>10</a:t>
            </a:r>
          </a:p>
          <a:p>
            <a:pPr lvl="0"/>
            <a:r>
              <a:rPr lang="en-US" dirty="0"/>
              <a:t>12</a:t>
            </a:r>
          </a:p>
          <a:p>
            <a:pPr lvl="0"/>
            <a:r>
              <a:rPr lang="en-US" dirty="0"/>
              <a:t>14</a:t>
            </a:r>
          </a:p>
          <a:p>
            <a:pPr lvl="0"/>
            <a:r>
              <a:rPr lang="en-US" dirty="0"/>
              <a:t>18</a:t>
            </a:r>
          </a:p>
        </p:txBody>
      </p:sp>
      <p:sp>
        <p:nvSpPr>
          <p:cNvPr id="10" name="TextBox 9">
            <a:extLst>
              <a:ext uri="{FF2B5EF4-FFF2-40B4-BE49-F238E27FC236}">
                <a16:creationId xmlns:a16="http://schemas.microsoft.com/office/drawing/2014/main" id="{55F5BFC0-4BA7-458F-A863-CEE4BCD6F3EC}"/>
              </a:ext>
            </a:extLst>
          </p:cNvPr>
          <p:cNvSpPr txBox="1"/>
          <p:nvPr userDrawn="1"/>
        </p:nvSpPr>
        <p:spPr>
          <a:xfrm>
            <a:off x="571500" y="6528256"/>
            <a:ext cx="7267575" cy="215444"/>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aub Sans" pitchFamily="2" charset="0"/>
                <a:ea typeface="Taub Sans" pitchFamily="2" charset="0"/>
                <a:cs typeface="Arial" panose="020B0604020202020204" pitchFamily="34" charset="0"/>
              </a:rPr>
              <a:t>Copyright © 20XX-2019   ADP, LLC. Proprietary and Confidential. </a:t>
            </a:r>
            <a:r>
              <a:rPr kumimoji="0" lang="en-US" sz="800" b="0" i="0" u="none" strike="noStrike" kern="1200" cap="all" spc="0" normalizeH="0" baseline="0" noProof="0" dirty="0">
                <a:ln>
                  <a:noFill/>
                </a:ln>
                <a:solidFill>
                  <a:prstClr val="white"/>
                </a:solidFill>
                <a:effectLst/>
                <a:uLnTx/>
                <a:uFillTx/>
                <a:latin typeface="Taub Sans" pitchFamily="2" charset="0"/>
                <a:ea typeface="Taub Sans" pitchFamily="2" charset="0"/>
                <a:cs typeface="+mn-cs"/>
              </a:rPr>
              <a:t>For PLAN SPONSOR Use Only — Not for Distribution to the Public</a:t>
            </a:r>
            <a:endParaRPr kumimoji="0" lang="en-US" sz="800" b="0" i="0" u="none" strike="noStrike" kern="1200" cap="none" spc="0" normalizeH="0" baseline="0" noProof="0" dirty="0">
              <a:ln>
                <a:noFill/>
              </a:ln>
              <a:solidFill>
                <a:prstClr val="black"/>
              </a:solidFill>
              <a:effectLst/>
              <a:uLnTx/>
              <a:uFillTx/>
              <a:latin typeface="Taub Sans" pitchFamily="2" charset="0"/>
              <a:ea typeface="Taub Sans" pitchFamily="2" charset="0"/>
              <a:cs typeface="+mn-cs"/>
            </a:endParaRPr>
          </a:p>
        </p:txBody>
      </p:sp>
    </p:spTree>
    <p:extLst>
      <p:ext uri="{BB962C8B-B14F-4D97-AF65-F5344CB8AC3E}">
        <p14:creationId xmlns:p14="http://schemas.microsoft.com/office/powerpoint/2010/main" val="3654284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FA8BE3-0046-4F02-9421-49543F257B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944" r="8544" b="14412"/>
          <a:stretch/>
        </p:blipFill>
        <p:spPr>
          <a:xfrm>
            <a:off x="0" y="0"/>
            <a:ext cx="9144000" cy="6400800"/>
          </a:xfrm>
          <a:prstGeom prst="rect">
            <a:avLst/>
          </a:prstGeom>
        </p:spPr>
      </p:pic>
      <p:sp>
        <p:nvSpPr>
          <p:cNvPr id="11" name="Title Placeholder 1">
            <a:extLst>
              <a:ext uri="{FF2B5EF4-FFF2-40B4-BE49-F238E27FC236}">
                <a16:creationId xmlns:a16="http://schemas.microsoft.com/office/drawing/2014/main" id="{EA7E46D3-B9BF-427C-A1F3-58F19698B5C6}"/>
              </a:ext>
            </a:extLst>
          </p:cNvPr>
          <p:cNvSpPr>
            <a:spLocks noGrp="1"/>
          </p:cNvSpPr>
          <p:nvPr>
            <p:ph type="title" hasCustomPrompt="1"/>
          </p:nvPr>
        </p:nvSpPr>
        <p:spPr>
          <a:xfrm>
            <a:off x="0" y="923926"/>
            <a:ext cx="9144000" cy="1114424"/>
          </a:xfrm>
          <a:prstGeom prst="rect">
            <a:avLst/>
          </a:prstGeom>
          <a:solidFill>
            <a:schemeClr val="bg1">
              <a:lumMod val="85000"/>
            </a:schemeClr>
          </a:solidFill>
        </p:spPr>
        <p:txBody>
          <a:bodyPr vert="horz" lIns="2103120" tIns="45720" rIns="91440" bIns="45720" rtlCol="0" anchor="ctr">
            <a:normAutofit/>
          </a:bodyPr>
          <a:lstStyle>
            <a:lvl1pPr>
              <a:defRPr sz="2400">
                <a:solidFill>
                  <a:srgbClr val="111C4E"/>
                </a:solidFill>
                <a:latin typeface="Taub Sans" pitchFamily="2" charset="0"/>
                <a:ea typeface="Taub Sans" pitchFamily="2" charset="0"/>
              </a:defRPr>
            </a:lvl1pPr>
          </a:lstStyle>
          <a:p>
            <a:r>
              <a:rPr lang="en-US" dirty="0"/>
              <a:t>Divider slide without three animated panes</a:t>
            </a:r>
          </a:p>
        </p:txBody>
      </p:sp>
      <p:grpSp>
        <p:nvGrpSpPr>
          <p:cNvPr id="7" name="Group 6">
            <a:extLst>
              <a:ext uri="{FF2B5EF4-FFF2-40B4-BE49-F238E27FC236}">
                <a16:creationId xmlns:a16="http://schemas.microsoft.com/office/drawing/2014/main" id="{F367A179-913F-49B5-8F6A-47B3D44A277D}"/>
              </a:ext>
            </a:extLst>
          </p:cNvPr>
          <p:cNvGrpSpPr/>
          <p:nvPr userDrawn="1"/>
        </p:nvGrpSpPr>
        <p:grpSpPr>
          <a:xfrm>
            <a:off x="329931" y="926306"/>
            <a:ext cx="1067138" cy="1107031"/>
            <a:chOff x="329931" y="926306"/>
            <a:chExt cx="1067138" cy="1107031"/>
          </a:xfrm>
        </p:grpSpPr>
        <p:pic>
          <p:nvPicPr>
            <p:cNvPr id="13" name="Picture 12">
              <a:extLst>
                <a:ext uri="{FF2B5EF4-FFF2-40B4-BE49-F238E27FC236}">
                  <a16:creationId xmlns:a16="http://schemas.microsoft.com/office/drawing/2014/main" id="{E70EF454-F971-46CC-990C-4AB271A034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931" y="926306"/>
              <a:ext cx="1067138" cy="1107031"/>
            </a:xfrm>
            <a:prstGeom prst="rect">
              <a:avLst/>
            </a:prstGeom>
          </p:spPr>
        </p:pic>
        <p:pic>
          <p:nvPicPr>
            <p:cNvPr id="6" name="Graphic 5">
              <a:extLst>
                <a:ext uri="{FF2B5EF4-FFF2-40B4-BE49-F238E27FC236}">
                  <a16:creationId xmlns:a16="http://schemas.microsoft.com/office/drawing/2014/main" id="{1A42DEA1-3488-47A6-A5B0-2919A9BFF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895" y="1245216"/>
              <a:ext cx="469210" cy="469210"/>
            </a:xfrm>
            <a:prstGeom prst="rect">
              <a:avLst/>
            </a:prstGeom>
          </p:spPr>
        </p:pic>
      </p:grp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022921"/>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8884FF-0637-451E-895B-E63627344D5E}"/>
              </a:ext>
            </a:extLst>
          </p:cNvPr>
          <p:cNvCxnSpPr>
            <a:cxnSpLocks/>
          </p:cNvCxnSpPr>
          <p:nvPr userDrawn="1"/>
        </p:nvCxnSpPr>
        <p:spPr>
          <a:xfrm flipV="1">
            <a:off x="1810367" y="2"/>
            <a:ext cx="1" cy="6465344"/>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20C405-1AB9-4843-9F3F-D6E90B9772AC}"/>
              </a:ext>
            </a:extLst>
          </p:cNvPr>
          <p:cNvCxnSpPr>
            <a:cxnSpLocks/>
          </p:cNvCxnSpPr>
          <p:nvPr userDrawn="1"/>
        </p:nvCxnSpPr>
        <p:spPr>
          <a:xfrm>
            <a:off x="0" y="640080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329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ADEE3-B9FA-4F37-A68B-9237551AAF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331" b="12147"/>
          <a:stretch/>
        </p:blipFill>
        <p:spPr>
          <a:xfrm>
            <a:off x="0" y="-1"/>
            <a:ext cx="9144000" cy="6400801"/>
          </a:xfrm>
          <a:prstGeom prst="rect">
            <a:avLst/>
          </a:prstGeom>
        </p:spPr>
      </p:pic>
      <p:sp>
        <p:nvSpPr>
          <p:cNvPr id="11" name="Title Placeholder 1">
            <a:extLst>
              <a:ext uri="{FF2B5EF4-FFF2-40B4-BE49-F238E27FC236}">
                <a16:creationId xmlns:a16="http://schemas.microsoft.com/office/drawing/2014/main" id="{EA7E46D3-B9BF-427C-A1F3-58F19698B5C6}"/>
              </a:ext>
            </a:extLst>
          </p:cNvPr>
          <p:cNvSpPr>
            <a:spLocks noGrp="1"/>
          </p:cNvSpPr>
          <p:nvPr>
            <p:ph type="title" hasCustomPrompt="1"/>
          </p:nvPr>
        </p:nvSpPr>
        <p:spPr>
          <a:xfrm>
            <a:off x="0" y="923926"/>
            <a:ext cx="9144000" cy="1114424"/>
          </a:xfrm>
          <a:prstGeom prst="rect">
            <a:avLst/>
          </a:prstGeom>
          <a:solidFill>
            <a:schemeClr val="bg1">
              <a:lumMod val="85000"/>
            </a:schemeClr>
          </a:solidFill>
        </p:spPr>
        <p:txBody>
          <a:bodyPr vert="horz" lIns="2103120" tIns="45720" rIns="91440" bIns="45720" rtlCol="0" anchor="ctr">
            <a:normAutofit/>
          </a:bodyPr>
          <a:lstStyle>
            <a:lvl1pPr>
              <a:defRPr sz="2400">
                <a:solidFill>
                  <a:srgbClr val="111C4E"/>
                </a:solidFill>
                <a:latin typeface="Taub Sans" pitchFamily="2" charset="0"/>
                <a:ea typeface="Taub Sans" pitchFamily="2" charset="0"/>
              </a:defRPr>
            </a:lvl1pPr>
          </a:lstStyle>
          <a:p>
            <a:r>
              <a:rPr lang="en-US" dirty="0"/>
              <a:t>Divider slide without three animated panes</a:t>
            </a:r>
          </a:p>
        </p:txBody>
      </p:sp>
      <p:grpSp>
        <p:nvGrpSpPr>
          <p:cNvPr id="7" name="Group 6">
            <a:extLst>
              <a:ext uri="{FF2B5EF4-FFF2-40B4-BE49-F238E27FC236}">
                <a16:creationId xmlns:a16="http://schemas.microsoft.com/office/drawing/2014/main" id="{F367A179-913F-49B5-8F6A-47B3D44A277D}"/>
              </a:ext>
            </a:extLst>
          </p:cNvPr>
          <p:cNvGrpSpPr/>
          <p:nvPr userDrawn="1"/>
        </p:nvGrpSpPr>
        <p:grpSpPr>
          <a:xfrm>
            <a:off x="329931" y="926306"/>
            <a:ext cx="1067138" cy="1107031"/>
            <a:chOff x="329931" y="926306"/>
            <a:chExt cx="1067138" cy="1107031"/>
          </a:xfrm>
        </p:grpSpPr>
        <p:pic>
          <p:nvPicPr>
            <p:cNvPr id="13" name="Picture 12">
              <a:extLst>
                <a:ext uri="{FF2B5EF4-FFF2-40B4-BE49-F238E27FC236}">
                  <a16:creationId xmlns:a16="http://schemas.microsoft.com/office/drawing/2014/main" id="{E70EF454-F971-46CC-990C-4AB271A034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931" y="926306"/>
              <a:ext cx="1067138" cy="1107031"/>
            </a:xfrm>
            <a:prstGeom prst="rect">
              <a:avLst/>
            </a:prstGeom>
          </p:spPr>
        </p:pic>
        <p:pic>
          <p:nvPicPr>
            <p:cNvPr id="6" name="Graphic 5">
              <a:extLst>
                <a:ext uri="{FF2B5EF4-FFF2-40B4-BE49-F238E27FC236}">
                  <a16:creationId xmlns:a16="http://schemas.microsoft.com/office/drawing/2014/main" id="{1A42DEA1-3488-47A6-A5B0-2919A9BFF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895" y="1245216"/>
              <a:ext cx="469210" cy="469210"/>
            </a:xfrm>
            <a:prstGeom prst="rect">
              <a:avLst/>
            </a:prstGeom>
          </p:spPr>
        </p:pic>
      </p:grp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022921"/>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8884FF-0637-451E-895B-E63627344D5E}"/>
              </a:ext>
            </a:extLst>
          </p:cNvPr>
          <p:cNvCxnSpPr>
            <a:cxnSpLocks/>
          </p:cNvCxnSpPr>
          <p:nvPr userDrawn="1"/>
        </p:nvCxnSpPr>
        <p:spPr>
          <a:xfrm flipV="1">
            <a:off x="1810367" y="2"/>
            <a:ext cx="1" cy="6465344"/>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20C405-1AB9-4843-9F3F-D6E90B9772AC}"/>
              </a:ext>
            </a:extLst>
          </p:cNvPr>
          <p:cNvCxnSpPr>
            <a:cxnSpLocks/>
          </p:cNvCxnSpPr>
          <p:nvPr userDrawn="1"/>
        </p:nvCxnSpPr>
        <p:spPr>
          <a:xfrm>
            <a:off x="0" y="640080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593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ADEE3-B9FA-4F37-A68B-9237551AAF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09" t="29" r="2409" b="29"/>
          <a:stretch/>
        </p:blipFill>
        <p:spPr>
          <a:xfrm>
            <a:off x="-2" y="0"/>
            <a:ext cx="9144001" cy="6400800"/>
          </a:xfrm>
          <a:prstGeom prst="rect">
            <a:avLst/>
          </a:prstGeom>
        </p:spPr>
      </p:pic>
      <p:sp>
        <p:nvSpPr>
          <p:cNvPr id="11" name="Title Placeholder 1">
            <a:extLst>
              <a:ext uri="{FF2B5EF4-FFF2-40B4-BE49-F238E27FC236}">
                <a16:creationId xmlns:a16="http://schemas.microsoft.com/office/drawing/2014/main" id="{EA7E46D3-B9BF-427C-A1F3-58F19698B5C6}"/>
              </a:ext>
            </a:extLst>
          </p:cNvPr>
          <p:cNvSpPr>
            <a:spLocks noGrp="1"/>
          </p:cNvSpPr>
          <p:nvPr>
            <p:ph type="title" hasCustomPrompt="1"/>
          </p:nvPr>
        </p:nvSpPr>
        <p:spPr>
          <a:xfrm>
            <a:off x="0" y="923926"/>
            <a:ext cx="9144000" cy="1114424"/>
          </a:xfrm>
          <a:prstGeom prst="rect">
            <a:avLst/>
          </a:prstGeom>
          <a:solidFill>
            <a:schemeClr val="bg1">
              <a:lumMod val="85000"/>
            </a:schemeClr>
          </a:solidFill>
        </p:spPr>
        <p:txBody>
          <a:bodyPr vert="horz" lIns="2103120" tIns="45720" rIns="91440" bIns="45720" rtlCol="0" anchor="ctr">
            <a:normAutofit/>
          </a:bodyPr>
          <a:lstStyle>
            <a:lvl1pPr>
              <a:defRPr sz="2400">
                <a:solidFill>
                  <a:srgbClr val="111C4E"/>
                </a:solidFill>
                <a:latin typeface="Taub Sans" pitchFamily="2" charset="0"/>
                <a:ea typeface="Taub Sans" pitchFamily="2" charset="0"/>
              </a:defRPr>
            </a:lvl1pPr>
          </a:lstStyle>
          <a:p>
            <a:r>
              <a:rPr lang="en-US" dirty="0"/>
              <a:t>Divider slide without three animated panes</a:t>
            </a:r>
          </a:p>
        </p:txBody>
      </p:sp>
      <p:grpSp>
        <p:nvGrpSpPr>
          <p:cNvPr id="7" name="Group 6">
            <a:extLst>
              <a:ext uri="{FF2B5EF4-FFF2-40B4-BE49-F238E27FC236}">
                <a16:creationId xmlns:a16="http://schemas.microsoft.com/office/drawing/2014/main" id="{F367A179-913F-49B5-8F6A-47B3D44A277D}"/>
              </a:ext>
            </a:extLst>
          </p:cNvPr>
          <p:cNvGrpSpPr/>
          <p:nvPr userDrawn="1"/>
        </p:nvGrpSpPr>
        <p:grpSpPr>
          <a:xfrm>
            <a:off x="329931" y="926306"/>
            <a:ext cx="1067138" cy="1107031"/>
            <a:chOff x="329931" y="926306"/>
            <a:chExt cx="1067138" cy="1107031"/>
          </a:xfrm>
        </p:grpSpPr>
        <p:pic>
          <p:nvPicPr>
            <p:cNvPr id="13" name="Picture 12">
              <a:extLst>
                <a:ext uri="{FF2B5EF4-FFF2-40B4-BE49-F238E27FC236}">
                  <a16:creationId xmlns:a16="http://schemas.microsoft.com/office/drawing/2014/main" id="{E70EF454-F971-46CC-990C-4AB271A034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931" y="926306"/>
              <a:ext cx="1067138" cy="1107031"/>
            </a:xfrm>
            <a:prstGeom prst="rect">
              <a:avLst/>
            </a:prstGeom>
          </p:spPr>
        </p:pic>
        <p:pic>
          <p:nvPicPr>
            <p:cNvPr id="6" name="Graphic 5">
              <a:extLst>
                <a:ext uri="{FF2B5EF4-FFF2-40B4-BE49-F238E27FC236}">
                  <a16:creationId xmlns:a16="http://schemas.microsoft.com/office/drawing/2014/main" id="{1A42DEA1-3488-47A6-A5B0-2919A9BFF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895" y="1245216"/>
              <a:ext cx="469210" cy="469210"/>
            </a:xfrm>
            <a:prstGeom prst="rect">
              <a:avLst/>
            </a:prstGeom>
          </p:spPr>
        </p:pic>
      </p:grp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022921"/>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8884FF-0637-451E-895B-E63627344D5E}"/>
              </a:ext>
            </a:extLst>
          </p:cNvPr>
          <p:cNvCxnSpPr>
            <a:cxnSpLocks/>
          </p:cNvCxnSpPr>
          <p:nvPr userDrawn="1"/>
        </p:nvCxnSpPr>
        <p:spPr>
          <a:xfrm flipV="1">
            <a:off x="1810367" y="2"/>
            <a:ext cx="1" cy="6465344"/>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20C405-1AB9-4843-9F3F-D6E90B9772AC}"/>
              </a:ext>
            </a:extLst>
          </p:cNvPr>
          <p:cNvCxnSpPr>
            <a:cxnSpLocks/>
          </p:cNvCxnSpPr>
          <p:nvPr userDrawn="1"/>
        </p:nvCxnSpPr>
        <p:spPr>
          <a:xfrm>
            <a:off x="0" y="640080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591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ADEE3-B9FA-4F37-A68B-9237551AAF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16" r="15316" b="27163"/>
          <a:stretch/>
        </p:blipFill>
        <p:spPr>
          <a:xfrm>
            <a:off x="0" y="0"/>
            <a:ext cx="9144000" cy="6400799"/>
          </a:xfrm>
          <a:prstGeom prst="rect">
            <a:avLst/>
          </a:prstGeom>
        </p:spPr>
      </p:pic>
      <p:sp>
        <p:nvSpPr>
          <p:cNvPr id="11" name="Title Placeholder 1">
            <a:extLst>
              <a:ext uri="{FF2B5EF4-FFF2-40B4-BE49-F238E27FC236}">
                <a16:creationId xmlns:a16="http://schemas.microsoft.com/office/drawing/2014/main" id="{EA7E46D3-B9BF-427C-A1F3-58F19698B5C6}"/>
              </a:ext>
            </a:extLst>
          </p:cNvPr>
          <p:cNvSpPr>
            <a:spLocks noGrp="1"/>
          </p:cNvSpPr>
          <p:nvPr>
            <p:ph type="title" hasCustomPrompt="1"/>
          </p:nvPr>
        </p:nvSpPr>
        <p:spPr>
          <a:xfrm>
            <a:off x="0" y="923926"/>
            <a:ext cx="9144000" cy="1114424"/>
          </a:xfrm>
          <a:prstGeom prst="rect">
            <a:avLst/>
          </a:prstGeom>
          <a:solidFill>
            <a:schemeClr val="bg1">
              <a:lumMod val="85000"/>
            </a:schemeClr>
          </a:solidFill>
        </p:spPr>
        <p:txBody>
          <a:bodyPr vert="horz" lIns="2103120" tIns="45720" rIns="91440" bIns="45720" rtlCol="0" anchor="ctr">
            <a:normAutofit/>
          </a:bodyPr>
          <a:lstStyle>
            <a:lvl1pPr>
              <a:defRPr sz="2400">
                <a:solidFill>
                  <a:srgbClr val="111C4E"/>
                </a:solidFill>
                <a:latin typeface="Taub Sans" pitchFamily="2" charset="0"/>
                <a:ea typeface="Taub Sans" pitchFamily="2" charset="0"/>
              </a:defRPr>
            </a:lvl1pPr>
          </a:lstStyle>
          <a:p>
            <a:r>
              <a:rPr lang="en-US" dirty="0"/>
              <a:t>Divider slide without three animated panes</a:t>
            </a:r>
          </a:p>
        </p:txBody>
      </p:sp>
      <p:grpSp>
        <p:nvGrpSpPr>
          <p:cNvPr id="7" name="Group 6">
            <a:extLst>
              <a:ext uri="{FF2B5EF4-FFF2-40B4-BE49-F238E27FC236}">
                <a16:creationId xmlns:a16="http://schemas.microsoft.com/office/drawing/2014/main" id="{F367A179-913F-49B5-8F6A-47B3D44A277D}"/>
              </a:ext>
            </a:extLst>
          </p:cNvPr>
          <p:cNvGrpSpPr/>
          <p:nvPr userDrawn="1"/>
        </p:nvGrpSpPr>
        <p:grpSpPr>
          <a:xfrm>
            <a:off x="329931" y="926306"/>
            <a:ext cx="1067138" cy="1107031"/>
            <a:chOff x="329931" y="926306"/>
            <a:chExt cx="1067138" cy="1107031"/>
          </a:xfrm>
        </p:grpSpPr>
        <p:pic>
          <p:nvPicPr>
            <p:cNvPr id="13" name="Picture 12">
              <a:extLst>
                <a:ext uri="{FF2B5EF4-FFF2-40B4-BE49-F238E27FC236}">
                  <a16:creationId xmlns:a16="http://schemas.microsoft.com/office/drawing/2014/main" id="{E70EF454-F971-46CC-990C-4AB271A034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931" y="926306"/>
              <a:ext cx="1067138" cy="1107031"/>
            </a:xfrm>
            <a:prstGeom prst="rect">
              <a:avLst/>
            </a:prstGeom>
          </p:spPr>
        </p:pic>
        <p:pic>
          <p:nvPicPr>
            <p:cNvPr id="6" name="Graphic 5">
              <a:extLst>
                <a:ext uri="{FF2B5EF4-FFF2-40B4-BE49-F238E27FC236}">
                  <a16:creationId xmlns:a16="http://schemas.microsoft.com/office/drawing/2014/main" id="{1A42DEA1-3488-47A6-A5B0-2919A9BFF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895" y="1245216"/>
              <a:ext cx="469210" cy="469210"/>
            </a:xfrm>
            <a:prstGeom prst="rect">
              <a:avLst/>
            </a:prstGeom>
          </p:spPr>
        </p:pic>
      </p:grp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022921"/>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8884FF-0637-451E-895B-E63627344D5E}"/>
              </a:ext>
            </a:extLst>
          </p:cNvPr>
          <p:cNvCxnSpPr>
            <a:cxnSpLocks/>
          </p:cNvCxnSpPr>
          <p:nvPr userDrawn="1"/>
        </p:nvCxnSpPr>
        <p:spPr>
          <a:xfrm flipV="1">
            <a:off x="1810367" y="2"/>
            <a:ext cx="1" cy="6465344"/>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20C405-1AB9-4843-9F3F-D6E90B9772AC}"/>
              </a:ext>
            </a:extLst>
          </p:cNvPr>
          <p:cNvCxnSpPr>
            <a:cxnSpLocks/>
          </p:cNvCxnSpPr>
          <p:nvPr userDrawn="1"/>
        </p:nvCxnSpPr>
        <p:spPr>
          <a:xfrm>
            <a:off x="0" y="640080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385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B5C732B-319E-44BF-9085-71D62588A4A7}"/>
              </a:ext>
            </a:extLst>
          </p:cNvPr>
          <p:cNvSpPr>
            <a:spLocks noGrp="1"/>
          </p:cNvSpPr>
          <p:nvPr>
            <p:ph type="title"/>
          </p:nvPr>
        </p:nvSpPr>
        <p:spPr>
          <a:xfrm>
            <a:off x="-1" y="1"/>
            <a:ext cx="9144001" cy="914400"/>
          </a:xfrm>
          <a:prstGeom prst="rect">
            <a:avLst/>
          </a:prstGeom>
          <a:solidFill>
            <a:schemeClr val="bg1">
              <a:lumMod val="85000"/>
            </a:schemeClr>
          </a:solidFill>
        </p:spPr>
        <p:txBody>
          <a:bodyPr vert="horz" lIns="548640" tIns="45720" rIns="91440" bIns="45720" rtlCol="0" anchor="ctr">
            <a:normAutofit/>
          </a:bodyPr>
          <a:lstStyle/>
          <a:p>
            <a:r>
              <a:rPr lang="en-US" dirty="0"/>
              <a:t>Click to edit Master title style</a:t>
            </a:r>
          </a:p>
        </p:txBody>
      </p:sp>
      <p:sp>
        <p:nvSpPr>
          <p:cNvPr id="3" name="Content Placeholder 2"/>
          <p:cNvSpPr>
            <a:spLocks noGrp="1"/>
          </p:cNvSpPr>
          <p:nvPr>
            <p:ph idx="1"/>
          </p:nvPr>
        </p:nvSpPr>
        <p:spPr>
          <a:xfrm>
            <a:off x="475705" y="1371600"/>
            <a:ext cx="8211095" cy="4343400"/>
          </a:xfrm>
        </p:spPr>
        <p:txBody>
          <a:bodyPr>
            <a:noAutofit/>
          </a:bodyPr>
          <a:lstStyle>
            <a:lvl3pPr>
              <a:spcBef>
                <a:spcPts val="600"/>
              </a:spcBef>
              <a:defRPr/>
            </a:lvl3pPr>
            <a:lvl4pPr marL="1371600" indent="0">
              <a:buNone/>
              <a:defRPr/>
            </a:lvl4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E54E3F62-697B-493F-B0A4-74CCD2CC3D88}"/>
              </a:ext>
            </a:extLst>
          </p:cNvPr>
          <p:cNvSpPr>
            <a:spLocks noGrp="1"/>
          </p:cNvSpPr>
          <p:nvPr>
            <p:ph type="body" sz="quarter" idx="10" hasCustomPrompt="1"/>
          </p:nvPr>
        </p:nvSpPr>
        <p:spPr>
          <a:xfrm>
            <a:off x="485229" y="5835335"/>
            <a:ext cx="8201571" cy="417420"/>
          </a:xfrm>
        </p:spPr>
        <p:txBody>
          <a:bodyPr anchor="b">
            <a:normAutofit/>
          </a:bodyPr>
          <a:lstStyle>
            <a:lvl1pPr>
              <a:defRPr sz="800">
                <a:solidFill>
                  <a:srgbClr val="222222"/>
                </a:solidFill>
              </a:defRPr>
            </a:lvl1pPr>
          </a:lstStyle>
          <a:p>
            <a:pPr lvl="0"/>
            <a:r>
              <a:rPr lang="en-US" dirty="0"/>
              <a:t>Footer: Lorem ipsum dolore set </a:t>
            </a:r>
            <a:r>
              <a:rPr lang="en-US" dirty="0" err="1"/>
              <a:t>amet</a:t>
            </a:r>
            <a:r>
              <a:rPr lang="en-US" dirty="0"/>
              <a:t>. </a:t>
            </a:r>
          </a:p>
        </p:txBody>
      </p:sp>
      <p:cxnSp>
        <p:nvCxnSpPr>
          <p:cNvPr id="6" name="Straight Connector 5">
            <a:extLst>
              <a:ext uri="{FF2B5EF4-FFF2-40B4-BE49-F238E27FC236}">
                <a16:creationId xmlns:a16="http://schemas.microsoft.com/office/drawing/2014/main" id="{CB9C7FDC-F137-46B6-AFD8-5FE0B3BFD030}"/>
              </a:ext>
            </a:extLst>
          </p:cNvPr>
          <p:cNvCxnSpPr>
            <a:cxnSpLocks/>
          </p:cNvCxnSpPr>
          <p:nvPr userDrawn="1"/>
        </p:nvCxnSpPr>
        <p:spPr>
          <a:xfrm flipV="1">
            <a:off x="396237" y="0"/>
            <a:ext cx="0" cy="6461118"/>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AFF3B52-7881-44D5-A9AA-ECFBCAAFEC18}"/>
              </a:ext>
            </a:extLst>
          </p:cNvPr>
          <p:cNvCxnSpPr>
            <a:cxnSpLocks/>
          </p:cNvCxnSpPr>
          <p:nvPr userDrawn="1"/>
        </p:nvCxnSpPr>
        <p:spPr>
          <a:xfrm flipH="1">
            <a:off x="0" y="916866"/>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743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 Column Grid">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714008BF-900E-4CA8-97E4-EAF3080B6E1E}"/>
              </a:ext>
            </a:extLst>
          </p:cNvPr>
          <p:cNvSpPr>
            <a:spLocks noGrp="1"/>
          </p:cNvSpPr>
          <p:nvPr>
            <p:ph type="title"/>
          </p:nvPr>
        </p:nvSpPr>
        <p:spPr>
          <a:xfrm>
            <a:off x="-1" y="1"/>
            <a:ext cx="9144001" cy="914400"/>
          </a:xfrm>
          <a:prstGeom prst="rect">
            <a:avLst/>
          </a:prstGeom>
          <a:solidFill>
            <a:schemeClr val="bg1">
              <a:lumMod val="85000"/>
            </a:schemeClr>
          </a:solidFill>
        </p:spPr>
        <p:txBody>
          <a:bodyPr vert="horz" lIns="548640" tIns="45720" rIns="91440" bIns="45720" rtlCol="0" anchor="ctr">
            <a:normAutofit/>
          </a:bodyPr>
          <a:lstStyle/>
          <a:p>
            <a:r>
              <a:rPr lang="en-US" dirty="0"/>
              <a:t>Click to edit Master title style</a:t>
            </a:r>
          </a:p>
        </p:txBody>
      </p:sp>
      <p:sp>
        <p:nvSpPr>
          <p:cNvPr id="3" name="Content Placeholder 2"/>
          <p:cNvSpPr>
            <a:spLocks noGrp="1"/>
          </p:cNvSpPr>
          <p:nvPr>
            <p:ph idx="1" hasCustomPrompt="1"/>
          </p:nvPr>
        </p:nvSpPr>
        <p:spPr>
          <a:xfrm>
            <a:off x="457200" y="1371600"/>
            <a:ext cx="2057400" cy="907869"/>
          </a:xfrm>
        </p:spPr>
        <p:txBody>
          <a:bodyPr>
            <a:normAutofit/>
          </a:bodyPr>
          <a:lstStyle>
            <a:lvl1pPr algn="ctr">
              <a:defRPr sz="1800"/>
            </a:lvl1pPr>
          </a:lstStyle>
          <a:p>
            <a:pPr lvl="0"/>
            <a:r>
              <a:rPr lang="en-US" dirty="0"/>
              <a:t>Text</a:t>
            </a:r>
          </a:p>
        </p:txBody>
      </p:sp>
      <p:cxnSp>
        <p:nvCxnSpPr>
          <p:cNvPr id="8" name="Straight Connector 7">
            <a:extLst>
              <a:ext uri="{FF2B5EF4-FFF2-40B4-BE49-F238E27FC236}">
                <a16:creationId xmlns:a16="http://schemas.microsoft.com/office/drawing/2014/main" id="{9E8D030A-A758-45CE-A45F-93A32B59421D}"/>
              </a:ext>
            </a:extLst>
          </p:cNvPr>
          <p:cNvCxnSpPr>
            <a:cxnSpLocks/>
          </p:cNvCxnSpPr>
          <p:nvPr userDrawn="1"/>
        </p:nvCxnSpPr>
        <p:spPr>
          <a:xfrm flipV="1">
            <a:off x="2509616" y="922946"/>
            <a:ext cx="0" cy="5477855"/>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476250" y="5835335"/>
            <a:ext cx="8210549" cy="417420"/>
          </a:xfrm>
        </p:spPr>
        <p:txBody>
          <a:bodyPr anchor="b">
            <a:normAutofit/>
          </a:bodyPr>
          <a:lstStyle>
            <a:lvl1pPr>
              <a:defRPr sz="800">
                <a:latin typeface="Taub Sans" pitchFamily="2" charset="0"/>
                <a:ea typeface="Taub Sans" pitchFamily="2" charset="0"/>
              </a:defRPr>
            </a:lvl1pPr>
          </a:lstStyle>
          <a:p>
            <a:pPr lvl="0"/>
            <a:r>
              <a:rPr lang="en-US" dirty="0"/>
              <a:t>Footer: Lorem ipsum dolore set </a:t>
            </a:r>
            <a:r>
              <a:rPr lang="en-US" dirty="0" err="1"/>
              <a:t>amet</a:t>
            </a:r>
            <a:r>
              <a:rPr lang="en-US" dirty="0"/>
              <a:t>. </a:t>
            </a:r>
          </a:p>
        </p:txBody>
      </p:sp>
      <p:sp>
        <p:nvSpPr>
          <p:cNvPr id="10" name="Content Placeholder 2">
            <a:extLst>
              <a:ext uri="{FF2B5EF4-FFF2-40B4-BE49-F238E27FC236}">
                <a16:creationId xmlns:a16="http://schemas.microsoft.com/office/drawing/2014/main" id="{09B5C0F3-0141-4F54-A6B1-C2D6F54E769D}"/>
              </a:ext>
            </a:extLst>
          </p:cNvPr>
          <p:cNvSpPr>
            <a:spLocks noGrp="1"/>
          </p:cNvSpPr>
          <p:nvPr>
            <p:ph idx="13" hasCustomPrompt="1"/>
          </p:nvPr>
        </p:nvSpPr>
        <p:spPr>
          <a:xfrm>
            <a:off x="2514600" y="1371600"/>
            <a:ext cx="2057400" cy="907869"/>
          </a:xfrm>
        </p:spPr>
        <p:txBody>
          <a:bodyPr>
            <a:normAutofit/>
          </a:bodyPr>
          <a:lstStyle>
            <a:lvl1pPr algn="ctr">
              <a:defRPr sz="1800"/>
            </a:lvl1pPr>
          </a:lstStyle>
          <a:p>
            <a:pPr lvl="0"/>
            <a:r>
              <a:rPr lang="en-US" dirty="0"/>
              <a:t>Text</a:t>
            </a:r>
          </a:p>
        </p:txBody>
      </p:sp>
      <p:cxnSp>
        <p:nvCxnSpPr>
          <p:cNvPr id="11" name="Straight Connector 10">
            <a:extLst>
              <a:ext uri="{FF2B5EF4-FFF2-40B4-BE49-F238E27FC236}">
                <a16:creationId xmlns:a16="http://schemas.microsoft.com/office/drawing/2014/main" id="{4EECECCE-AC57-43A1-B00C-74470661648E}"/>
              </a:ext>
            </a:extLst>
          </p:cNvPr>
          <p:cNvCxnSpPr>
            <a:cxnSpLocks/>
          </p:cNvCxnSpPr>
          <p:nvPr userDrawn="1"/>
        </p:nvCxnSpPr>
        <p:spPr>
          <a:xfrm flipV="1">
            <a:off x="4567016" y="922946"/>
            <a:ext cx="4984" cy="5477855"/>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36B4FE0-AE52-43D5-9804-F7E6EF6F5744}"/>
              </a:ext>
            </a:extLst>
          </p:cNvPr>
          <p:cNvSpPr>
            <a:spLocks noGrp="1"/>
          </p:cNvSpPr>
          <p:nvPr>
            <p:ph idx="14" hasCustomPrompt="1"/>
          </p:nvPr>
        </p:nvSpPr>
        <p:spPr>
          <a:xfrm>
            <a:off x="4572000" y="1371600"/>
            <a:ext cx="2057400" cy="907869"/>
          </a:xfrm>
        </p:spPr>
        <p:txBody>
          <a:bodyPr>
            <a:normAutofit/>
          </a:bodyPr>
          <a:lstStyle>
            <a:lvl1pPr algn="ctr">
              <a:defRPr sz="1800"/>
            </a:lvl1pPr>
          </a:lstStyle>
          <a:p>
            <a:pPr lvl="0"/>
            <a:r>
              <a:rPr lang="en-US" dirty="0"/>
              <a:t>Text</a:t>
            </a:r>
          </a:p>
        </p:txBody>
      </p:sp>
      <p:cxnSp>
        <p:nvCxnSpPr>
          <p:cNvPr id="13" name="Straight Connector 12">
            <a:extLst>
              <a:ext uri="{FF2B5EF4-FFF2-40B4-BE49-F238E27FC236}">
                <a16:creationId xmlns:a16="http://schemas.microsoft.com/office/drawing/2014/main" id="{12BC34DE-BAE4-4BBC-A25E-3368290A249C}"/>
              </a:ext>
            </a:extLst>
          </p:cNvPr>
          <p:cNvCxnSpPr>
            <a:cxnSpLocks/>
          </p:cNvCxnSpPr>
          <p:nvPr userDrawn="1"/>
        </p:nvCxnSpPr>
        <p:spPr>
          <a:xfrm flipV="1">
            <a:off x="6624416" y="914400"/>
            <a:ext cx="0" cy="5486401"/>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BDA2ABD-B9D4-44C9-AEE3-AC1790D6FA1B}"/>
              </a:ext>
            </a:extLst>
          </p:cNvPr>
          <p:cNvSpPr>
            <a:spLocks noGrp="1"/>
          </p:cNvSpPr>
          <p:nvPr>
            <p:ph idx="15" hasCustomPrompt="1"/>
          </p:nvPr>
        </p:nvSpPr>
        <p:spPr>
          <a:xfrm>
            <a:off x="6629400" y="1371600"/>
            <a:ext cx="2057400" cy="907869"/>
          </a:xfrm>
        </p:spPr>
        <p:txBody>
          <a:bodyPr>
            <a:normAutofit/>
          </a:bodyPr>
          <a:lstStyle>
            <a:lvl1pPr algn="ctr">
              <a:defRPr sz="1800"/>
            </a:lvl1pPr>
          </a:lstStyle>
          <a:p>
            <a:pPr lvl="0"/>
            <a:r>
              <a:rPr lang="en-US" dirty="0"/>
              <a:t>Text</a:t>
            </a:r>
          </a:p>
        </p:txBody>
      </p:sp>
      <p:cxnSp>
        <p:nvCxnSpPr>
          <p:cNvPr id="16" name="Straight Connector 15">
            <a:extLst>
              <a:ext uri="{FF2B5EF4-FFF2-40B4-BE49-F238E27FC236}">
                <a16:creationId xmlns:a16="http://schemas.microsoft.com/office/drawing/2014/main" id="{65706A70-FAC6-411A-B026-072DEBAD2FD6}"/>
              </a:ext>
            </a:extLst>
          </p:cNvPr>
          <p:cNvCxnSpPr>
            <a:cxnSpLocks/>
          </p:cNvCxnSpPr>
          <p:nvPr userDrawn="1"/>
        </p:nvCxnSpPr>
        <p:spPr>
          <a:xfrm flipV="1">
            <a:off x="396237" y="-6530"/>
            <a:ext cx="0" cy="6461118"/>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90CCF81-EF80-48CA-88CD-E80EC3106E64}"/>
              </a:ext>
            </a:extLst>
          </p:cNvPr>
          <p:cNvCxnSpPr>
            <a:cxnSpLocks/>
          </p:cNvCxnSpPr>
          <p:nvPr userDrawn="1"/>
        </p:nvCxnSpPr>
        <p:spPr>
          <a:xfrm flipH="1">
            <a:off x="394504" y="916866"/>
            <a:ext cx="8749496"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044386"/>
      </p:ext>
    </p:extLst>
  </p:cSld>
  <p:clrMapOvr>
    <a:masterClrMapping/>
  </p:clrMapOvr>
  <p:extLst mod="1">
    <p:ext uri="{DCECCB84-F9BA-43D5-87BE-67443E8EF086}">
      <p15:sldGuideLst xmlns:p15="http://schemas.microsoft.com/office/powerpoint/2012/main">
        <p15:guide id="1" pos="2880">
          <p15:clr>
            <a:srgbClr val="FBAE40"/>
          </p15:clr>
        </p15:guide>
        <p15:guide id="2" pos="1920">
          <p15:clr>
            <a:srgbClr val="FBAE40"/>
          </p15:clr>
        </p15:guide>
        <p15:guide id="3" pos="3840">
          <p15:clr>
            <a:srgbClr val="FBAE40"/>
          </p15:clr>
        </p15:guide>
        <p15:guide id="4" orient="horz" pos="10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3A96D2-AEE9-4AFD-9C8C-910538C163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71" b="26723"/>
          <a:stretch/>
        </p:blipFill>
        <p:spPr>
          <a:xfrm>
            <a:off x="0" y="1371600"/>
            <a:ext cx="9144000" cy="2975193"/>
          </a:xfrm>
          <a:prstGeom prst="rect">
            <a:avLst/>
          </a:prstGeom>
        </p:spPr>
      </p:pic>
      <p:sp>
        <p:nvSpPr>
          <p:cNvPr id="5" name="Title Placeholder 1">
            <a:extLst>
              <a:ext uri="{FF2B5EF4-FFF2-40B4-BE49-F238E27FC236}">
                <a16:creationId xmlns:a16="http://schemas.microsoft.com/office/drawing/2014/main" id="{31918F2A-9E1D-4FB8-B9CB-ED04996FF4D4}"/>
              </a:ext>
            </a:extLst>
          </p:cNvPr>
          <p:cNvSpPr>
            <a:spLocks noGrp="1"/>
          </p:cNvSpPr>
          <p:nvPr>
            <p:ph type="title" hasCustomPrompt="1"/>
          </p:nvPr>
        </p:nvSpPr>
        <p:spPr>
          <a:xfrm>
            <a:off x="2228045" y="4359348"/>
            <a:ext cx="6458754" cy="1127051"/>
          </a:xfrm>
          <a:prstGeom prst="rect">
            <a:avLst/>
          </a:prstGeom>
        </p:spPr>
        <p:txBody>
          <a:bodyPr vert="horz" lIns="91440" tIns="45720" rIns="91440" bIns="45720" rtlCol="0" anchor="ctr">
            <a:normAutofit/>
          </a:bodyPr>
          <a:lstStyle>
            <a:lvl1pPr>
              <a:defRPr sz="2400">
                <a:solidFill>
                  <a:srgbClr val="7967AE"/>
                </a:solidFill>
                <a:latin typeface="Taub Sans" pitchFamily="2" charset="0"/>
                <a:ea typeface="Taub Sans" pitchFamily="2" charset="0"/>
              </a:defRPr>
            </a:lvl1pPr>
          </a:lstStyle>
          <a:p>
            <a:r>
              <a:rPr lang="en-US" dirty="0"/>
              <a:t>Change icon and image </a:t>
            </a:r>
          </a:p>
        </p:txBody>
      </p:sp>
      <p:cxnSp>
        <p:nvCxnSpPr>
          <p:cNvPr id="6" name="Straight Connector 5">
            <a:extLst>
              <a:ext uri="{FF2B5EF4-FFF2-40B4-BE49-F238E27FC236}">
                <a16:creationId xmlns:a16="http://schemas.microsoft.com/office/drawing/2014/main" id="{A7DD81A3-8AE6-4CB4-8347-5EF0B2F26B16}"/>
              </a:ext>
            </a:extLst>
          </p:cNvPr>
          <p:cNvCxnSpPr>
            <a:cxnSpLocks/>
          </p:cNvCxnSpPr>
          <p:nvPr userDrawn="1"/>
        </p:nvCxnSpPr>
        <p:spPr>
          <a:xfrm>
            <a:off x="0" y="435307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0A6E8C-D546-4195-A243-1915DD9C77CB}"/>
              </a:ext>
            </a:extLst>
          </p:cNvPr>
          <p:cNvCxnSpPr>
            <a:cxnSpLocks/>
          </p:cNvCxnSpPr>
          <p:nvPr userDrawn="1"/>
        </p:nvCxnSpPr>
        <p:spPr>
          <a:xfrm flipV="1">
            <a:off x="906599"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63D54-21B6-43C6-B868-2CCAF81FED1E}"/>
              </a:ext>
            </a:extLst>
          </p:cNvPr>
          <p:cNvCxnSpPr>
            <a:cxnSpLocks/>
          </p:cNvCxnSpPr>
          <p:nvPr userDrawn="1"/>
        </p:nvCxnSpPr>
        <p:spPr>
          <a:xfrm>
            <a:off x="0" y="137160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480121"/>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01683AE-56A0-4027-AAE2-85FAEEC0F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599" y="4359348"/>
            <a:ext cx="1075069" cy="1121309"/>
          </a:xfrm>
          <a:prstGeom prst="rect">
            <a:avLst/>
          </a:prstGeom>
        </p:spPr>
      </p:pic>
    </p:spTree>
    <p:extLst>
      <p:ext uri="{BB962C8B-B14F-4D97-AF65-F5344CB8AC3E}">
        <p14:creationId xmlns:p14="http://schemas.microsoft.com/office/powerpoint/2010/main" val="859313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ight highlight ">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6FE2F1B-CB30-49DE-AA86-9C55A5874A63}"/>
              </a:ext>
            </a:extLst>
          </p:cNvPr>
          <p:cNvSpPr>
            <a:spLocks noGrp="1"/>
          </p:cNvSpPr>
          <p:nvPr>
            <p:ph type="title"/>
          </p:nvPr>
        </p:nvSpPr>
        <p:spPr>
          <a:xfrm>
            <a:off x="-1" y="1"/>
            <a:ext cx="9144001" cy="914400"/>
          </a:xfrm>
          <a:prstGeom prst="rect">
            <a:avLst/>
          </a:prstGeom>
          <a:solidFill>
            <a:schemeClr val="bg1">
              <a:lumMod val="85000"/>
            </a:schemeClr>
          </a:solidFill>
        </p:spPr>
        <p:txBody>
          <a:bodyPr vert="horz" lIns="548640" tIns="45720" rIns="91440" bIns="45720" rtlCol="0" anchor="ctr">
            <a:normAutofit/>
          </a:bodyPr>
          <a:lstStyle/>
          <a:p>
            <a:r>
              <a:rPr lang="en-US" dirty="0"/>
              <a:t>Click to edit Master title style</a:t>
            </a:r>
          </a:p>
        </p:txBody>
      </p:sp>
      <p:sp>
        <p:nvSpPr>
          <p:cNvPr id="3" name="Content Placeholder 2"/>
          <p:cNvSpPr>
            <a:spLocks noGrp="1"/>
          </p:cNvSpPr>
          <p:nvPr>
            <p:ph idx="1" hasCustomPrompt="1"/>
          </p:nvPr>
        </p:nvSpPr>
        <p:spPr>
          <a:xfrm>
            <a:off x="457200" y="1371599"/>
            <a:ext cx="5257800" cy="4314825"/>
          </a:xfrm>
        </p:spPr>
        <p:txBody>
          <a:bodyPr>
            <a:normAutofit/>
          </a:bodyPr>
          <a:lstStyle>
            <a:lvl1pPr marL="0" indent="0" algn="l">
              <a:buFont typeface="Arial" panose="020B0604020202020204" pitchFamily="34" charset="0"/>
              <a:buNone/>
              <a:defRPr sz="1800"/>
            </a:lvl1pPr>
          </a:lstStyle>
          <a:p>
            <a:pPr lvl="0"/>
            <a:r>
              <a:rPr lang="en-US" dirty="0"/>
              <a:t>Text</a:t>
            </a:r>
          </a:p>
        </p:txBody>
      </p: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485030" y="5835335"/>
            <a:ext cx="5229970" cy="417420"/>
          </a:xfrm>
        </p:spPr>
        <p:txBody>
          <a:bodyPr anchor="b">
            <a:normAutofit/>
          </a:bodyPr>
          <a:lstStyle>
            <a:lvl1pPr>
              <a:defRPr sz="800">
                <a:solidFill>
                  <a:srgbClr val="222222"/>
                </a:solidFill>
                <a:latin typeface="Taub Sans" pitchFamily="2" charset="0"/>
                <a:ea typeface="Taub Sans" pitchFamily="2" charset="0"/>
              </a:defRPr>
            </a:lvl1pPr>
          </a:lstStyle>
          <a:p>
            <a:pPr lvl="0"/>
            <a:r>
              <a:rPr lang="en-US" dirty="0"/>
              <a:t>Footer: Lorem ipsum dolore set </a:t>
            </a:r>
            <a:r>
              <a:rPr lang="en-US" dirty="0" err="1"/>
              <a:t>amet</a:t>
            </a:r>
            <a:r>
              <a:rPr lang="en-US" dirty="0"/>
              <a:t>. </a:t>
            </a:r>
          </a:p>
        </p:txBody>
      </p:sp>
      <p:sp>
        <p:nvSpPr>
          <p:cNvPr id="4" name="Rectangle 3">
            <a:extLst>
              <a:ext uri="{FF2B5EF4-FFF2-40B4-BE49-F238E27FC236}">
                <a16:creationId xmlns:a16="http://schemas.microsoft.com/office/drawing/2014/main" id="{2C83A971-DC6F-49DC-8F2E-425B9B22836E}"/>
              </a:ext>
            </a:extLst>
          </p:cNvPr>
          <p:cNvSpPr/>
          <p:nvPr userDrawn="1"/>
        </p:nvSpPr>
        <p:spPr>
          <a:xfrm>
            <a:off x="6096000" y="930274"/>
            <a:ext cx="3048000" cy="5470525"/>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ub Sans"/>
              <a:ea typeface="+mn-ea"/>
              <a:cs typeface="+mn-cs"/>
            </a:endParaRPr>
          </a:p>
        </p:txBody>
      </p:sp>
      <p:cxnSp>
        <p:nvCxnSpPr>
          <p:cNvPr id="6" name="Straight Connector 5">
            <a:extLst>
              <a:ext uri="{FF2B5EF4-FFF2-40B4-BE49-F238E27FC236}">
                <a16:creationId xmlns:a16="http://schemas.microsoft.com/office/drawing/2014/main" id="{2516A436-60B0-4338-9BEF-01E2C808B917}"/>
              </a:ext>
            </a:extLst>
          </p:cNvPr>
          <p:cNvCxnSpPr>
            <a:cxnSpLocks/>
          </p:cNvCxnSpPr>
          <p:nvPr userDrawn="1"/>
        </p:nvCxnSpPr>
        <p:spPr>
          <a:xfrm>
            <a:off x="-85725" y="6400800"/>
            <a:ext cx="93154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175564-916B-4B24-B5AC-E3C6A519BDCF}"/>
              </a:ext>
            </a:extLst>
          </p:cNvPr>
          <p:cNvCxnSpPr>
            <a:cxnSpLocks/>
          </p:cNvCxnSpPr>
          <p:nvPr userDrawn="1"/>
        </p:nvCxnSpPr>
        <p:spPr>
          <a:xfrm>
            <a:off x="0" y="918350"/>
            <a:ext cx="91686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075EB6-020D-4DF9-997B-703673AAFFE4}"/>
              </a:ext>
            </a:extLst>
          </p:cNvPr>
          <p:cNvCxnSpPr>
            <a:cxnSpLocks/>
          </p:cNvCxnSpPr>
          <p:nvPr userDrawn="1"/>
        </p:nvCxnSpPr>
        <p:spPr>
          <a:xfrm flipV="1">
            <a:off x="396237" y="-6530"/>
            <a:ext cx="0" cy="6461118"/>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05522"/>
      </p:ext>
    </p:extLst>
  </p:cSld>
  <p:clrMapOvr>
    <a:masterClrMapping/>
  </p:clrMapOvr>
  <p:extLst mod="1">
    <p:ext uri="{DCECCB84-F9BA-43D5-87BE-67443E8EF086}">
      <p15:sldGuideLst xmlns:p15="http://schemas.microsoft.com/office/powerpoint/2012/main">
        <p15:guide id="1" pos="3600">
          <p15:clr>
            <a:srgbClr val="FBAE40"/>
          </p15:clr>
        </p15:guide>
        <p15:guide id="2" pos="1920">
          <p15:clr>
            <a:srgbClr val="FBAE40"/>
          </p15:clr>
        </p15:guide>
        <p15:guide id="3" pos="3840">
          <p15:clr>
            <a:srgbClr val="FBAE40"/>
          </p15:clr>
        </p15:guide>
        <p15:guide id="4" orient="horz" pos="10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eft highlight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0" y="1371600"/>
            <a:ext cx="5257800" cy="4362450"/>
          </a:xfrm>
        </p:spPr>
        <p:txBody>
          <a:bodyPr>
            <a:normAutofit/>
          </a:bodyPr>
          <a:lstStyle>
            <a:lvl1pPr marL="0" indent="0" algn="l">
              <a:buFont typeface="Arial" panose="020B0604020202020204" pitchFamily="34" charset="0"/>
              <a:buNone/>
              <a:defRPr sz="1800">
                <a:solidFill>
                  <a:srgbClr val="222222"/>
                </a:solidFill>
              </a:defRPr>
            </a:lvl1pPr>
          </a:lstStyle>
          <a:p>
            <a:pPr lvl="0"/>
            <a:r>
              <a:rPr lang="en-US" dirty="0"/>
              <a:t>Text</a:t>
            </a:r>
          </a:p>
        </p:txBody>
      </p: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3429000" y="5835335"/>
            <a:ext cx="5257800" cy="417420"/>
          </a:xfrm>
        </p:spPr>
        <p:txBody>
          <a:bodyPr anchor="b">
            <a:normAutofit/>
          </a:bodyPr>
          <a:lstStyle>
            <a:lvl1pPr>
              <a:defRPr sz="800">
                <a:solidFill>
                  <a:srgbClr val="222222"/>
                </a:solidFill>
              </a:defRPr>
            </a:lvl1pPr>
          </a:lstStyle>
          <a:p>
            <a:pPr lvl="0"/>
            <a:r>
              <a:rPr lang="en-US" dirty="0"/>
              <a:t>Footer: Lorem ipsum dolore set </a:t>
            </a:r>
            <a:r>
              <a:rPr lang="en-US" dirty="0" err="1"/>
              <a:t>amet</a:t>
            </a:r>
            <a:r>
              <a:rPr lang="en-US" dirty="0"/>
              <a:t>. </a:t>
            </a:r>
          </a:p>
        </p:txBody>
      </p:sp>
      <p:grpSp>
        <p:nvGrpSpPr>
          <p:cNvPr id="5" name="Group 4">
            <a:extLst>
              <a:ext uri="{FF2B5EF4-FFF2-40B4-BE49-F238E27FC236}">
                <a16:creationId xmlns:a16="http://schemas.microsoft.com/office/drawing/2014/main" id="{8DDB4E11-1E20-46C6-BCF3-C77839B735BB}"/>
              </a:ext>
            </a:extLst>
          </p:cNvPr>
          <p:cNvGrpSpPr/>
          <p:nvPr userDrawn="1"/>
        </p:nvGrpSpPr>
        <p:grpSpPr>
          <a:xfrm>
            <a:off x="-87465" y="921927"/>
            <a:ext cx="3242890" cy="5471730"/>
            <a:chOff x="6008536" y="929070"/>
            <a:chExt cx="3242890" cy="5471730"/>
          </a:xfrm>
        </p:grpSpPr>
        <p:sp>
          <p:nvSpPr>
            <p:cNvPr id="4" name="Rectangle 3">
              <a:extLst>
                <a:ext uri="{FF2B5EF4-FFF2-40B4-BE49-F238E27FC236}">
                  <a16:creationId xmlns:a16="http://schemas.microsoft.com/office/drawing/2014/main" id="{2C83A971-DC6F-49DC-8F2E-425B9B22836E}"/>
                </a:ext>
              </a:extLst>
            </p:cNvPr>
            <p:cNvSpPr/>
            <p:nvPr userDrawn="1"/>
          </p:nvSpPr>
          <p:spPr>
            <a:xfrm>
              <a:off x="6096000" y="929070"/>
              <a:ext cx="3048000" cy="5471730"/>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ub Sans"/>
                <a:ea typeface="+mn-ea"/>
                <a:cs typeface="+mn-cs"/>
              </a:endParaRPr>
            </a:p>
          </p:txBody>
        </p:sp>
        <p:cxnSp>
          <p:nvCxnSpPr>
            <p:cNvPr id="6" name="Straight Connector 5">
              <a:extLst>
                <a:ext uri="{FF2B5EF4-FFF2-40B4-BE49-F238E27FC236}">
                  <a16:creationId xmlns:a16="http://schemas.microsoft.com/office/drawing/2014/main" id="{2516A436-60B0-4338-9BEF-01E2C808B917}"/>
                </a:ext>
              </a:extLst>
            </p:cNvPr>
            <p:cNvCxnSpPr>
              <a:cxnSpLocks/>
            </p:cNvCxnSpPr>
            <p:nvPr userDrawn="1"/>
          </p:nvCxnSpPr>
          <p:spPr>
            <a:xfrm>
              <a:off x="6008536" y="6395768"/>
              <a:ext cx="324289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9" name="Title 1">
            <a:extLst>
              <a:ext uri="{FF2B5EF4-FFF2-40B4-BE49-F238E27FC236}">
                <a16:creationId xmlns:a16="http://schemas.microsoft.com/office/drawing/2014/main" id="{A73F3A43-877C-4977-9A55-F240479FBBAC}"/>
              </a:ext>
            </a:extLst>
          </p:cNvPr>
          <p:cNvSpPr>
            <a:spLocks noGrp="1"/>
          </p:cNvSpPr>
          <p:nvPr>
            <p:ph type="title"/>
          </p:nvPr>
        </p:nvSpPr>
        <p:spPr>
          <a:xfrm>
            <a:off x="0" y="0"/>
            <a:ext cx="9143999" cy="914400"/>
          </a:xfrm>
          <a:prstGeom prst="rect">
            <a:avLst/>
          </a:prstGeom>
        </p:spPr>
        <p:txBody>
          <a:bodyPr/>
          <a:lstStyle>
            <a:lvl1pPr>
              <a:defRPr>
                <a:solidFill>
                  <a:srgbClr val="111C4E"/>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7175564-916B-4B24-B5AC-E3C6A519BDCF}"/>
              </a:ext>
            </a:extLst>
          </p:cNvPr>
          <p:cNvCxnSpPr>
            <a:cxnSpLocks/>
          </p:cNvCxnSpPr>
          <p:nvPr userDrawn="1"/>
        </p:nvCxnSpPr>
        <p:spPr>
          <a:xfrm>
            <a:off x="0" y="915969"/>
            <a:ext cx="91733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2BFAE3B-F8EC-4715-8F77-BF5EA794BF99}"/>
              </a:ext>
            </a:extLst>
          </p:cNvPr>
          <p:cNvSpPr txBox="1">
            <a:spLocks/>
          </p:cNvSpPr>
          <p:nvPr userDrawn="1"/>
        </p:nvSpPr>
        <p:spPr>
          <a:xfrm>
            <a:off x="0" y="0"/>
            <a:ext cx="9143999" cy="914400"/>
          </a:xfrm>
          <a:prstGeom prst="rect">
            <a:avLst/>
          </a:prstGeom>
          <a:solidFill>
            <a:schemeClr val="bg1">
              <a:lumMod val="85000"/>
            </a:schemeClr>
          </a:solidFill>
        </p:spPr>
        <p:txBody>
          <a:bodyPr vert="horz" lIns="548640" tIns="45720" rIns="91440" bIns="45720" rtlCol="0" anchor="ctr">
            <a:normAutofit/>
          </a:bodyPr>
          <a:lstStyle>
            <a:lvl1pPr algn="l" defTabSz="914400" rtl="0" eaLnBrk="1" latinLnBrk="0" hangingPunct="1">
              <a:lnSpc>
                <a:spcPct val="90000"/>
              </a:lnSpc>
              <a:spcBef>
                <a:spcPct val="0"/>
              </a:spcBef>
              <a:buNone/>
              <a:defRPr sz="2400" kern="1200">
                <a:solidFill>
                  <a:srgbClr val="111C4E"/>
                </a:solidFill>
                <a:latin typeface="Taub Sans" pitchFamily="2" charset="0"/>
                <a:ea typeface="Taub Sans"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11C4E"/>
                </a:solidFill>
                <a:effectLst/>
                <a:uLnTx/>
                <a:uFillTx/>
                <a:latin typeface="Taub Sans" pitchFamily="2" charset="0"/>
                <a:ea typeface="Taub Sans" pitchFamily="2" charset="0"/>
                <a:cs typeface="+mj-cs"/>
              </a:rPr>
              <a:t>Click to edit Master title style</a:t>
            </a:r>
            <a:endParaRPr kumimoji="0" lang="en-US" sz="2400" b="0" i="0" u="none" strike="noStrike" kern="1200" cap="none" spc="0" normalizeH="0" baseline="0" noProof="0" dirty="0">
              <a:ln>
                <a:noFill/>
              </a:ln>
              <a:solidFill>
                <a:srgbClr val="111C4E"/>
              </a:solidFill>
              <a:effectLst/>
              <a:uLnTx/>
              <a:uFillTx/>
              <a:latin typeface="Taub Sans" pitchFamily="2" charset="0"/>
              <a:ea typeface="Taub Sans" pitchFamily="2" charset="0"/>
              <a:cs typeface="+mj-cs"/>
            </a:endParaRPr>
          </a:p>
        </p:txBody>
      </p:sp>
      <p:cxnSp>
        <p:nvCxnSpPr>
          <p:cNvPr id="12" name="Straight Connector 11">
            <a:extLst>
              <a:ext uri="{FF2B5EF4-FFF2-40B4-BE49-F238E27FC236}">
                <a16:creationId xmlns:a16="http://schemas.microsoft.com/office/drawing/2014/main" id="{F30FBD60-19FC-4EE3-BB84-8F97CC2171BE}"/>
              </a:ext>
            </a:extLst>
          </p:cNvPr>
          <p:cNvCxnSpPr>
            <a:cxnSpLocks/>
          </p:cNvCxnSpPr>
          <p:nvPr userDrawn="1"/>
        </p:nvCxnSpPr>
        <p:spPr>
          <a:xfrm flipV="1">
            <a:off x="396237" y="-6530"/>
            <a:ext cx="0" cy="92093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9E59D-759D-456E-9117-EBC5F6CCBA96}"/>
              </a:ext>
            </a:extLst>
          </p:cNvPr>
          <p:cNvCxnSpPr>
            <a:cxnSpLocks/>
          </p:cNvCxnSpPr>
          <p:nvPr userDrawn="1"/>
        </p:nvCxnSpPr>
        <p:spPr>
          <a:xfrm flipH="1">
            <a:off x="0" y="916866"/>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666024"/>
      </p:ext>
    </p:extLst>
  </p:cSld>
  <p:clrMapOvr>
    <a:masterClrMapping/>
  </p:clrMapOvr>
  <p:extLst mod="1">
    <p:ext uri="{DCECCB84-F9BA-43D5-87BE-67443E8EF086}">
      <p15:sldGuideLst xmlns:p15="http://schemas.microsoft.com/office/powerpoint/2012/main">
        <p15:guide id="1" pos="3600">
          <p15:clr>
            <a:srgbClr val="FBAE40"/>
          </p15:clr>
        </p15:guide>
        <p15:guide id="2" pos="1920">
          <p15:clr>
            <a:srgbClr val="FBAE40"/>
          </p15:clr>
        </p15:guide>
        <p15:guide id="3" pos="3840">
          <p15:clr>
            <a:srgbClr val="FBAE40"/>
          </p15:clr>
        </p15:guide>
        <p15:guide id="4" orient="horz" pos="1008">
          <p15:clr>
            <a:srgbClr val="FBAE40"/>
          </p15:clr>
        </p15:guide>
        <p15:guide id="5"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32AD84-EE7D-4945-A517-3448E1DE65C8}"/>
              </a:ext>
            </a:extLst>
          </p:cNvPr>
          <p:cNvSpPr/>
          <p:nvPr userDrawn="1"/>
        </p:nvSpPr>
        <p:spPr>
          <a:xfrm>
            <a:off x="0" y="6400800"/>
            <a:ext cx="9144000" cy="457200"/>
          </a:xfrm>
          <a:prstGeom prst="rect">
            <a:avLst/>
          </a:prstGeom>
          <a:solidFill>
            <a:srgbClr val="111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1F2125"/>
              </a:solidFill>
              <a:effectLst/>
              <a:uLnTx/>
              <a:uFillTx/>
              <a:latin typeface="Taub Sans" pitchFamily="2" charset="0"/>
              <a:ea typeface="+mn-ea"/>
              <a:cs typeface="+mn-cs"/>
              <a:sym typeface="TaubSans-Regular"/>
            </a:endParaRPr>
          </a:p>
        </p:txBody>
      </p:sp>
      <p:sp>
        <p:nvSpPr>
          <p:cNvPr id="7" name="TextBox 6">
            <a:extLst>
              <a:ext uri="{FF2B5EF4-FFF2-40B4-BE49-F238E27FC236}">
                <a16:creationId xmlns:a16="http://schemas.microsoft.com/office/drawing/2014/main" id="{C6F92B0B-6784-43E3-BB48-4DEFBF5189C3}"/>
              </a:ext>
            </a:extLst>
          </p:cNvPr>
          <p:cNvSpPr txBox="1"/>
          <p:nvPr userDrawn="1"/>
        </p:nvSpPr>
        <p:spPr>
          <a:xfrm>
            <a:off x="457200" y="5370621"/>
            <a:ext cx="8296275" cy="174407"/>
          </a:xfrm>
          <a:prstGeom prst="rect">
            <a:avLst/>
          </a:prstGeom>
          <a:noFill/>
        </p:spPr>
        <p:txBody>
          <a:bodyPr wrap="square" lIns="0" r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Taub Sans" pitchFamily="2" charset="0"/>
                <a:ea typeface="Taub Sans" pitchFamily="2" charset="0"/>
                <a:cs typeface="+mn-cs"/>
              </a:rPr>
              <a:t>ADP, the ADP logo and Always Designing for People are trademarks of ADP, LLC. All other trademarks and service marks are the property of their respective owners. 99-5393-I-P-0319 Copyright © 2019 ADP, LLC.  All Rights Reserved.</a:t>
            </a:r>
          </a:p>
        </p:txBody>
      </p:sp>
      <p:sp>
        <p:nvSpPr>
          <p:cNvPr id="9" name="TextBox 8">
            <a:extLst>
              <a:ext uri="{FF2B5EF4-FFF2-40B4-BE49-F238E27FC236}">
                <a16:creationId xmlns:a16="http://schemas.microsoft.com/office/drawing/2014/main" id="{91A26315-785D-437F-A090-FCD3D7BB540E}"/>
              </a:ext>
            </a:extLst>
          </p:cNvPr>
          <p:cNvSpPr txBox="1"/>
          <p:nvPr userDrawn="1"/>
        </p:nvSpPr>
        <p:spPr>
          <a:xfrm>
            <a:off x="457200" y="6463413"/>
            <a:ext cx="8229599" cy="338554"/>
          </a:xfrm>
          <a:prstGeom prst="rect">
            <a:avLst/>
          </a:prstGeom>
          <a:noFill/>
        </p:spPr>
        <p:txBody>
          <a:bodyPr wrap="square" lIns="0" r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aub Sans" pitchFamily="2" charset="0"/>
                <a:ea typeface="Taub Sans" pitchFamily="2" charset="0"/>
                <a:cs typeface="Arial" panose="020B0604020202020204" pitchFamily="34" charset="0"/>
              </a:rPr>
              <a:t>ADP, the ADP logo and Always Designing for People are trademarks of ADP, LLC. All other trademarks and service marks are the property of their respective owners.  99-5864-PS-0420   </a:t>
            </a:r>
            <a:br>
              <a:rPr kumimoji="0" lang="en-US" sz="800" b="0" i="0" u="none" strike="noStrike" kern="1200" cap="none" spc="0" normalizeH="0" baseline="0" noProof="0" dirty="0">
                <a:ln>
                  <a:noFill/>
                </a:ln>
                <a:solidFill>
                  <a:prstClr val="white"/>
                </a:solidFill>
                <a:effectLst/>
                <a:uLnTx/>
                <a:uFillTx/>
                <a:latin typeface="Taub Sans" pitchFamily="2" charset="0"/>
                <a:ea typeface="Taub Sans" pitchFamily="2" charset="0"/>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Taub Sans" pitchFamily="2" charset="0"/>
                <a:ea typeface="Taub Sans" pitchFamily="2" charset="0"/>
                <a:cs typeface="Arial" panose="020B0604020202020204" pitchFamily="34" charset="0"/>
              </a:rPr>
              <a:t>ADPBD-20200423-0863   Copyright © 2020 ADP, LLC.  All Rights Reserved. </a:t>
            </a:r>
            <a:r>
              <a:rPr kumimoji="0" lang="en-US" sz="800" b="0" i="0" u="none" strike="noStrike" kern="1200" cap="all" spc="0" normalizeH="0" baseline="0" noProof="0" dirty="0">
                <a:ln>
                  <a:noFill/>
                </a:ln>
                <a:solidFill>
                  <a:prstClr val="white"/>
                </a:solidFill>
                <a:effectLst/>
                <a:uLnTx/>
                <a:uFillTx/>
                <a:latin typeface="Taub Sans" pitchFamily="2" charset="0"/>
                <a:ea typeface="Taub Sans" pitchFamily="2" charset="0"/>
                <a:cs typeface="+mn-cs"/>
              </a:rPr>
              <a:t>For PLAN SPONSOR Use Only — Not for Distribution to the Public.</a:t>
            </a:r>
            <a:endParaRPr kumimoji="0" lang="en-US" sz="800" b="1" i="0" u="none" strike="noStrike" kern="1200" cap="none" spc="0" normalizeH="0" baseline="0" noProof="0" dirty="0">
              <a:ln>
                <a:noFill/>
              </a:ln>
              <a:solidFill>
                <a:prstClr val="white"/>
              </a:solidFill>
              <a:effectLst/>
              <a:uLnTx/>
              <a:uFillTx/>
              <a:latin typeface="Taub Sans" pitchFamily="2" charset="0"/>
              <a:ea typeface="Taub Sans" pitchFamily="2" charset="0"/>
              <a:cs typeface="Arial" panose="020B0604020202020204" pitchFamily="34" charset="0"/>
            </a:endParaRPr>
          </a:p>
        </p:txBody>
      </p:sp>
      <p:sp>
        <p:nvSpPr>
          <p:cNvPr id="8" name="Rectangle 7">
            <a:extLst>
              <a:ext uri="{FF2B5EF4-FFF2-40B4-BE49-F238E27FC236}">
                <a16:creationId xmlns:a16="http://schemas.microsoft.com/office/drawing/2014/main" id="{A0083204-33F7-4642-B910-FE78DCFEBBB7}"/>
              </a:ext>
            </a:extLst>
          </p:cNvPr>
          <p:cNvSpPr/>
          <p:nvPr userDrawn="1"/>
        </p:nvSpPr>
        <p:spPr>
          <a:xfrm>
            <a:off x="0" y="0"/>
            <a:ext cx="9144000" cy="457200"/>
          </a:xfrm>
          <a:prstGeom prst="rect">
            <a:avLst/>
          </a:prstGeom>
          <a:solidFill>
            <a:srgbClr val="111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1F2125"/>
              </a:solidFill>
              <a:effectLst/>
              <a:uLnTx/>
              <a:uFillTx/>
              <a:latin typeface="Taub Sans" pitchFamily="2" charset="0"/>
              <a:ea typeface="+mn-ea"/>
              <a:cs typeface="+mn-cs"/>
              <a:sym typeface="TaubSans-Regular"/>
            </a:endParaRPr>
          </a:p>
        </p:txBody>
      </p:sp>
      <p:sp>
        <p:nvSpPr>
          <p:cNvPr id="10" name="TextBox 9">
            <a:extLst>
              <a:ext uri="{FF2B5EF4-FFF2-40B4-BE49-F238E27FC236}">
                <a16:creationId xmlns:a16="http://schemas.microsoft.com/office/drawing/2014/main" id="{F2AC2850-9A8E-4463-AE0E-D12903E6E156}"/>
              </a:ext>
            </a:extLst>
          </p:cNvPr>
          <p:cNvSpPr txBox="1"/>
          <p:nvPr userDrawn="1"/>
        </p:nvSpPr>
        <p:spPr>
          <a:xfrm>
            <a:off x="457200" y="124168"/>
            <a:ext cx="8229599" cy="215444"/>
          </a:xfrm>
          <a:prstGeom prst="rect">
            <a:avLst/>
          </a:prstGeom>
          <a:noFill/>
        </p:spPr>
        <p:txBody>
          <a:bodyPr wrap="square" lIns="0" r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50" normalizeH="0" baseline="0" noProof="0" dirty="0">
                <a:ln>
                  <a:noFill/>
                </a:ln>
                <a:solidFill>
                  <a:prstClr val="white"/>
                </a:solidFill>
                <a:effectLst/>
                <a:uLnTx/>
                <a:uFillTx/>
                <a:latin typeface="Taub Sans" pitchFamily="2" charset="0"/>
                <a:ea typeface="Taub Sans" pitchFamily="2" charset="0"/>
                <a:cs typeface="Arial" panose="020B0604020202020204" pitchFamily="34" charset="0"/>
              </a:rPr>
              <a:t>ADP Retirement Services   </a:t>
            </a:r>
            <a:r>
              <a:rPr kumimoji="0" lang="en-US" sz="800" b="0" i="0" u="none" strike="noStrike" kern="1200" cap="none" spc="0" normalizeH="0" baseline="0" noProof="0" dirty="0">
                <a:ln>
                  <a:noFill/>
                </a:ln>
                <a:solidFill>
                  <a:prstClr val="white"/>
                </a:solidFill>
                <a:effectLst/>
                <a:uLnTx/>
                <a:uFillTx/>
                <a:latin typeface="Taub Sans" pitchFamily="2" charset="0"/>
                <a:ea typeface="Taub Sans" pitchFamily="2" charset="0"/>
                <a:cs typeface="Arial" panose="020B0604020202020204" pitchFamily="34" charset="0"/>
              </a:rPr>
              <a:t>71 Hanover Road  Florham Park, NJ 07932  </a:t>
            </a:r>
            <a:endParaRPr kumimoji="0" lang="en-US" sz="800" b="1" i="0" u="none" strike="noStrike" kern="1200" cap="none" spc="0" normalizeH="0" baseline="0" noProof="0" dirty="0">
              <a:ln>
                <a:noFill/>
              </a:ln>
              <a:solidFill>
                <a:prstClr val="white"/>
              </a:solidFill>
              <a:effectLst/>
              <a:uLnTx/>
              <a:uFillTx/>
              <a:latin typeface="Taub Sans" pitchFamily="2" charset="0"/>
              <a:ea typeface="Taub Sans" pitchFamily="2" charset="0"/>
              <a:cs typeface="Arial" panose="020B0604020202020204" pitchFamily="34" charset="0"/>
            </a:endParaRPr>
          </a:p>
        </p:txBody>
      </p:sp>
    </p:spTree>
    <p:extLst>
      <p:ext uri="{BB962C8B-B14F-4D97-AF65-F5344CB8AC3E}">
        <p14:creationId xmlns:p14="http://schemas.microsoft.com/office/powerpoint/2010/main" val="41219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0DDF4D-063D-4D84-9E37-695A03C682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11" b="18384"/>
          <a:stretch/>
        </p:blipFill>
        <p:spPr>
          <a:xfrm>
            <a:off x="0" y="1371600"/>
            <a:ext cx="9144000" cy="2981470"/>
          </a:xfrm>
          <a:prstGeom prst="rect">
            <a:avLst/>
          </a:prstGeom>
        </p:spPr>
      </p:pic>
      <p:sp>
        <p:nvSpPr>
          <p:cNvPr id="5" name="Title Placeholder 1">
            <a:extLst>
              <a:ext uri="{FF2B5EF4-FFF2-40B4-BE49-F238E27FC236}">
                <a16:creationId xmlns:a16="http://schemas.microsoft.com/office/drawing/2014/main" id="{31918F2A-9E1D-4FB8-B9CB-ED04996FF4D4}"/>
              </a:ext>
            </a:extLst>
          </p:cNvPr>
          <p:cNvSpPr>
            <a:spLocks noGrp="1"/>
          </p:cNvSpPr>
          <p:nvPr>
            <p:ph type="title" hasCustomPrompt="1"/>
          </p:nvPr>
        </p:nvSpPr>
        <p:spPr>
          <a:xfrm>
            <a:off x="2228045" y="4359348"/>
            <a:ext cx="6458754" cy="1127051"/>
          </a:xfrm>
          <a:prstGeom prst="rect">
            <a:avLst/>
          </a:prstGeom>
        </p:spPr>
        <p:txBody>
          <a:bodyPr vert="horz" lIns="91440" tIns="45720" rIns="91440" bIns="45720" rtlCol="0" anchor="ctr">
            <a:normAutofit/>
          </a:bodyPr>
          <a:lstStyle>
            <a:lvl1pPr>
              <a:defRPr sz="2400">
                <a:solidFill>
                  <a:srgbClr val="7967AE"/>
                </a:solidFill>
                <a:latin typeface="Taub Sans" pitchFamily="2" charset="0"/>
                <a:ea typeface="Taub Sans" pitchFamily="2" charset="0"/>
              </a:defRPr>
            </a:lvl1pPr>
          </a:lstStyle>
          <a:p>
            <a:r>
              <a:rPr lang="en-US" dirty="0"/>
              <a:t>Change icon and image </a:t>
            </a:r>
          </a:p>
        </p:txBody>
      </p:sp>
      <p:cxnSp>
        <p:nvCxnSpPr>
          <p:cNvPr id="6" name="Straight Connector 5">
            <a:extLst>
              <a:ext uri="{FF2B5EF4-FFF2-40B4-BE49-F238E27FC236}">
                <a16:creationId xmlns:a16="http://schemas.microsoft.com/office/drawing/2014/main" id="{A7DD81A3-8AE6-4CB4-8347-5EF0B2F26B16}"/>
              </a:ext>
            </a:extLst>
          </p:cNvPr>
          <p:cNvCxnSpPr>
            <a:cxnSpLocks/>
          </p:cNvCxnSpPr>
          <p:nvPr userDrawn="1"/>
        </p:nvCxnSpPr>
        <p:spPr>
          <a:xfrm>
            <a:off x="0" y="435307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0A6E8C-D546-4195-A243-1915DD9C77CB}"/>
              </a:ext>
            </a:extLst>
          </p:cNvPr>
          <p:cNvCxnSpPr>
            <a:cxnSpLocks/>
          </p:cNvCxnSpPr>
          <p:nvPr userDrawn="1"/>
        </p:nvCxnSpPr>
        <p:spPr>
          <a:xfrm flipV="1">
            <a:off x="906599"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63D54-21B6-43C6-B868-2CCAF81FED1E}"/>
              </a:ext>
            </a:extLst>
          </p:cNvPr>
          <p:cNvCxnSpPr>
            <a:cxnSpLocks/>
          </p:cNvCxnSpPr>
          <p:nvPr userDrawn="1"/>
        </p:nvCxnSpPr>
        <p:spPr>
          <a:xfrm>
            <a:off x="0" y="137160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480121"/>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01683AE-56A0-4027-AAE2-85FAEEC0F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599" y="4359348"/>
            <a:ext cx="1075069" cy="1121309"/>
          </a:xfrm>
          <a:prstGeom prst="rect">
            <a:avLst/>
          </a:prstGeom>
        </p:spPr>
      </p:pic>
    </p:spTree>
    <p:extLst>
      <p:ext uri="{BB962C8B-B14F-4D97-AF65-F5344CB8AC3E}">
        <p14:creationId xmlns:p14="http://schemas.microsoft.com/office/powerpoint/2010/main" val="89320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DF00BC-48C8-4FB8-8A74-FF72F7CF4E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94" b="34768"/>
          <a:stretch/>
        </p:blipFill>
        <p:spPr>
          <a:xfrm>
            <a:off x="0" y="1371600"/>
            <a:ext cx="9144000" cy="2987214"/>
          </a:xfrm>
          <a:prstGeom prst="rect">
            <a:avLst/>
          </a:prstGeom>
        </p:spPr>
      </p:pic>
      <p:sp>
        <p:nvSpPr>
          <p:cNvPr id="5" name="Title Placeholder 1">
            <a:extLst>
              <a:ext uri="{FF2B5EF4-FFF2-40B4-BE49-F238E27FC236}">
                <a16:creationId xmlns:a16="http://schemas.microsoft.com/office/drawing/2014/main" id="{31918F2A-9E1D-4FB8-B9CB-ED04996FF4D4}"/>
              </a:ext>
            </a:extLst>
          </p:cNvPr>
          <p:cNvSpPr>
            <a:spLocks noGrp="1"/>
          </p:cNvSpPr>
          <p:nvPr>
            <p:ph type="title" hasCustomPrompt="1"/>
          </p:nvPr>
        </p:nvSpPr>
        <p:spPr>
          <a:xfrm>
            <a:off x="2228045" y="4359348"/>
            <a:ext cx="6458754" cy="1127051"/>
          </a:xfrm>
          <a:prstGeom prst="rect">
            <a:avLst/>
          </a:prstGeom>
        </p:spPr>
        <p:txBody>
          <a:bodyPr vert="horz" lIns="91440" tIns="45720" rIns="91440" bIns="45720" rtlCol="0" anchor="ctr">
            <a:normAutofit/>
          </a:bodyPr>
          <a:lstStyle>
            <a:lvl1pPr>
              <a:defRPr sz="2400">
                <a:solidFill>
                  <a:srgbClr val="7967AE"/>
                </a:solidFill>
                <a:latin typeface="Taub Sans" pitchFamily="2" charset="0"/>
                <a:ea typeface="Taub Sans" pitchFamily="2" charset="0"/>
              </a:defRPr>
            </a:lvl1pPr>
          </a:lstStyle>
          <a:p>
            <a:r>
              <a:rPr lang="en-US" dirty="0"/>
              <a:t>Change icon and image </a:t>
            </a:r>
          </a:p>
        </p:txBody>
      </p:sp>
      <p:cxnSp>
        <p:nvCxnSpPr>
          <p:cNvPr id="6" name="Straight Connector 5">
            <a:extLst>
              <a:ext uri="{FF2B5EF4-FFF2-40B4-BE49-F238E27FC236}">
                <a16:creationId xmlns:a16="http://schemas.microsoft.com/office/drawing/2014/main" id="{A7DD81A3-8AE6-4CB4-8347-5EF0B2F26B16}"/>
              </a:ext>
            </a:extLst>
          </p:cNvPr>
          <p:cNvCxnSpPr>
            <a:cxnSpLocks/>
          </p:cNvCxnSpPr>
          <p:nvPr userDrawn="1"/>
        </p:nvCxnSpPr>
        <p:spPr>
          <a:xfrm>
            <a:off x="0" y="435307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0A6E8C-D546-4195-A243-1915DD9C77CB}"/>
              </a:ext>
            </a:extLst>
          </p:cNvPr>
          <p:cNvCxnSpPr>
            <a:cxnSpLocks/>
          </p:cNvCxnSpPr>
          <p:nvPr userDrawn="1"/>
        </p:nvCxnSpPr>
        <p:spPr>
          <a:xfrm flipV="1">
            <a:off x="906599"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63D54-21B6-43C6-B868-2CCAF81FED1E}"/>
              </a:ext>
            </a:extLst>
          </p:cNvPr>
          <p:cNvCxnSpPr>
            <a:cxnSpLocks/>
          </p:cNvCxnSpPr>
          <p:nvPr userDrawn="1"/>
        </p:nvCxnSpPr>
        <p:spPr>
          <a:xfrm>
            <a:off x="0" y="1371600"/>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CD4E57-A496-43FC-9F36-E585290F6F10}"/>
              </a:ext>
            </a:extLst>
          </p:cNvPr>
          <p:cNvCxnSpPr>
            <a:cxnSpLocks/>
          </p:cNvCxnSpPr>
          <p:nvPr userDrawn="1"/>
        </p:nvCxnSpPr>
        <p:spPr>
          <a:xfrm>
            <a:off x="0" y="5480121"/>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01683AE-56A0-4027-AAE2-85FAEEC0F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599" y="4359348"/>
            <a:ext cx="1075069" cy="1121309"/>
          </a:xfrm>
          <a:prstGeom prst="rect">
            <a:avLst/>
          </a:prstGeom>
        </p:spPr>
      </p:pic>
    </p:spTree>
    <p:extLst>
      <p:ext uri="{BB962C8B-B14F-4D97-AF65-F5344CB8AC3E}">
        <p14:creationId xmlns:p14="http://schemas.microsoft.com/office/powerpoint/2010/main" val="211166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705" y="1371600"/>
            <a:ext cx="8211095" cy="4343400"/>
          </a:xfrm>
          <a:prstGeom prst="rect">
            <a:avLst/>
          </a:prstGeom>
        </p:spPr>
        <p:txBody>
          <a:bodyPr>
            <a:noAutofit/>
          </a:bodyPr>
          <a:lstStyle>
            <a:lvl3pPr>
              <a:spcBef>
                <a:spcPts val="600"/>
              </a:spcBef>
              <a:defRPr/>
            </a:lvl3pPr>
            <a:lvl4pPr marL="1371600" indent="0">
              <a:buNone/>
              <a:defRPr/>
            </a:lvl4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E54E3F62-697B-493F-B0A4-74CCD2CC3D88}"/>
              </a:ext>
            </a:extLst>
          </p:cNvPr>
          <p:cNvSpPr>
            <a:spLocks noGrp="1"/>
          </p:cNvSpPr>
          <p:nvPr>
            <p:ph type="body" sz="quarter" idx="10" hasCustomPrompt="1"/>
          </p:nvPr>
        </p:nvSpPr>
        <p:spPr>
          <a:xfrm>
            <a:off x="485229" y="5835335"/>
            <a:ext cx="8201571" cy="417420"/>
          </a:xfrm>
          <a:prstGeom prst="rect">
            <a:avLst/>
          </a:prstGeom>
        </p:spPr>
        <p:txBody>
          <a:bodyPr anchor="b">
            <a:normAutofit/>
          </a:bodyPr>
          <a:lstStyle>
            <a:lvl1pPr>
              <a:defRPr sz="800"/>
            </a:lvl1pPr>
          </a:lstStyle>
          <a:p>
            <a:pPr lvl="0"/>
            <a:r>
              <a:rPr lang="en-US" dirty="0"/>
              <a:t>Footer: Lorem ipsum dolore set </a:t>
            </a:r>
            <a:r>
              <a:rPr lang="en-US" dirty="0" err="1"/>
              <a:t>amet</a:t>
            </a:r>
            <a:r>
              <a:rPr lang="en-US" dirty="0"/>
              <a:t>. </a:t>
            </a:r>
          </a:p>
        </p:txBody>
      </p:sp>
      <p:cxnSp>
        <p:nvCxnSpPr>
          <p:cNvPr id="6" name="Straight Connector 5">
            <a:extLst>
              <a:ext uri="{FF2B5EF4-FFF2-40B4-BE49-F238E27FC236}">
                <a16:creationId xmlns:a16="http://schemas.microsoft.com/office/drawing/2014/main" id="{951C0A66-EC63-4324-954A-E14A22924FC9}"/>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7" name="Title Placeholder 1">
            <a:extLst>
              <a:ext uri="{FF2B5EF4-FFF2-40B4-BE49-F238E27FC236}">
                <a16:creationId xmlns:a16="http://schemas.microsoft.com/office/drawing/2014/main" id="{F675828C-8F30-452B-B725-1DE22AB71109}"/>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lvl1pPr>
              <a:defRPr>
                <a:latin typeface="Taub Sans" pitchFamily="2" charset="0"/>
              </a:defRPr>
            </a:lvl1pPr>
          </a:lstStyle>
          <a:p>
            <a:r>
              <a:rPr lang="en-US" dirty="0"/>
              <a:t>Headline 24-pt title </a:t>
            </a:r>
          </a:p>
        </p:txBody>
      </p:sp>
    </p:spTree>
    <p:extLst>
      <p:ext uri="{BB962C8B-B14F-4D97-AF65-F5344CB8AC3E}">
        <p14:creationId xmlns:p14="http://schemas.microsoft.com/office/powerpoint/2010/main" val="1589317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highligh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3A971-DC6F-49DC-8F2E-425B9B22836E}"/>
              </a:ext>
            </a:extLst>
          </p:cNvPr>
          <p:cNvSpPr/>
          <p:nvPr userDrawn="1"/>
        </p:nvSpPr>
        <p:spPr>
          <a:xfrm>
            <a:off x="6096000" y="931068"/>
            <a:ext cx="3048000" cy="5469731"/>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457200" y="1371599"/>
            <a:ext cx="5257800" cy="4314825"/>
          </a:xfrm>
          <a:prstGeom prst="rect">
            <a:avLst/>
          </a:prstGeom>
        </p:spPr>
        <p:txBody>
          <a:bodyPr>
            <a:normAutofit/>
          </a:bodyPr>
          <a:lstStyle>
            <a:lvl1pPr marL="0" indent="0" algn="l">
              <a:buFont typeface="Arial" panose="020B0604020202020204" pitchFamily="34" charset="0"/>
              <a:buNone/>
              <a:defRPr sz="1800"/>
            </a:lvl1pPr>
          </a:lstStyle>
          <a:p>
            <a:pPr lvl="0"/>
            <a:r>
              <a:rPr lang="en-US" dirty="0"/>
              <a:t>Text</a:t>
            </a:r>
          </a:p>
        </p:txBody>
      </p: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485030" y="5835335"/>
            <a:ext cx="5229970" cy="417420"/>
          </a:xfrm>
          <a:prstGeom prst="rect">
            <a:avLst/>
          </a:prstGeom>
        </p:spPr>
        <p:txBody>
          <a:bodyPr anchor="b">
            <a:normAutofit/>
          </a:bodyPr>
          <a:lstStyle>
            <a:lvl1pPr>
              <a:defRPr sz="800"/>
            </a:lvl1pPr>
          </a:lstStyle>
          <a:p>
            <a:pPr lvl="0"/>
            <a:r>
              <a:rPr lang="en-US" dirty="0"/>
              <a:t>Footer: Lorem ipsum dolore set </a:t>
            </a:r>
            <a:r>
              <a:rPr lang="en-US" dirty="0" err="1"/>
              <a:t>amet</a:t>
            </a:r>
            <a:r>
              <a:rPr lang="en-US" dirty="0"/>
              <a:t>. </a:t>
            </a:r>
          </a:p>
        </p:txBody>
      </p:sp>
      <p:cxnSp>
        <p:nvCxnSpPr>
          <p:cNvPr id="6" name="Straight Connector 5">
            <a:extLst>
              <a:ext uri="{FF2B5EF4-FFF2-40B4-BE49-F238E27FC236}">
                <a16:creationId xmlns:a16="http://schemas.microsoft.com/office/drawing/2014/main" id="{2516A436-60B0-4338-9BEF-01E2C808B917}"/>
              </a:ext>
            </a:extLst>
          </p:cNvPr>
          <p:cNvCxnSpPr>
            <a:cxnSpLocks/>
          </p:cNvCxnSpPr>
          <p:nvPr userDrawn="1"/>
        </p:nvCxnSpPr>
        <p:spPr>
          <a:xfrm>
            <a:off x="-85725" y="6400800"/>
            <a:ext cx="93154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444379-2504-4A82-BBD9-8F53ACBC5B42}"/>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EE076440-92A6-4421-A9E1-EA0438489A04}"/>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lvl1pPr>
              <a:defRPr>
                <a:latin typeface="Taub Sans" pitchFamily="2" charset="0"/>
              </a:defRPr>
            </a:lvl1pPr>
          </a:lstStyle>
          <a:p>
            <a:r>
              <a:rPr lang="en-US" dirty="0"/>
              <a:t>Headline 24-pt title </a:t>
            </a:r>
          </a:p>
        </p:txBody>
      </p:sp>
    </p:spTree>
    <p:extLst>
      <p:ext uri="{BB962C8B-B14F-4D97-AF65-F5344CB8AC3E}">
        <p14:creationId xmlns:p14="http://schemas.microsoft.com/office/powerpoint/2010/main" val="2290458939"/>
      </p:ext>
    </p:extLst>
  </p:cSld>
  <p:clrMapOvr>
    <a:masterClrMapping/>
  </p:clrMapOvr>
  <p:extLst>
    <p:ext uri="{DCECCB84-F9BA-43D5-87BE-67443E8EF086}">
      <p15:sldGuideLst xmlns:p15="http://schemas.microsoft.com/office/powerpoint/2012/main">
        <p15:guide id="1" pos="3600">
          <p15:clr>
            <a:srgbClr val="FBAE40"/>
          </p15:clr>
        </p15:guide>
        <p15:guide id="2" pos="1920">
          <p15:clr>
            <a:srgbClr val="FBAE40"/>
          </p15:clr>
        </p15:guide>
        <p15:guide id="3" pos="3840">
          <p15:clr>
            <a:srgbClr val="FBAE40"/>
          </p15:clr>
        </p15:guide>
        <p15:guide id="4" orient="horz" pos="10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 Column Gri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9576" y="1371600"/>
            <a:ext cx="2748492" cy="907869"/>
          </a:xfrm>
          <a:prstGeom prst="rect">
            <a:avLst/>
          </a:prstGeom>
        </p:spPr>
        <p:txBody>
          <a:bodyPr>
            <a:normAutofit/>
          </a:bodyPr>
          <a:lstStyle>
            <a:lvl1pPr algn="ctr">
              <a:defRPr sz="1800"/>
            </a:lvl1pPr>
          </a:lstStyle>
          <a:p>
            <a:pPr lvl="0"/>
            <a:r>
              <a:rPr lang="en-US" dirty="0"/>
              <a:t>Text</a:t>
            </a:r>
          </a:p>
        </p:txBody>
      </p:sp>
      <p:cxnSp>
        <p:nvCxnSpPr>
          <p:cNvPr id="8" name="Straight Connector 7">
            <a:extLst>
              <a:ext uri="{FF2B5EF4-FFF2-40B4-BE49-F238E27FC236}">
                <a16:creationId xmlns:a16="http://schemas.microsoft.com/office/drawing/2014/main" id="{9E8D030A-A758-45CE-A45F-93A32B59421D}"/>
              </a:ext>
            </a:extLst>
          </p:cNvPr>
          <p:cNvCxnSpPr>
            <a:cxnSpLocks/>
          </p:cNvCxnSpPr>
          <p:nvPr userDrawn="1"/>
        </p:nvCxnSpPr>
        <p:spPr>
          <a:xfrm flipV="1">
            <a:off x="3166539" y="922713"/>
            <a:ext cx="0" cy="547808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11B09F-608F-44AF-BC41-CB79FD9DBE51}"/>
              </a:ext>
            </a:extLst>
          </p:cNvPr>
          <p:cNvCxnSpPr>
            <a:cxnSpLocks/>
          </p:cNvCxnSpPr>
          <p:nvPr userDrawn="1"/>
        </p:nvCxnSpPr>
        <p:spPr>
          <a:xfrm flipV="1">
            <a:off x="5935127" y="922558"/>
            <a:ext cx="0" cy="5512109"/>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A9D40338-713E-406E-8983-D40498D82A13}"/>
              </a:ext>
            </a:extLst>
          </p:cNvPr>
          <p:cNvSpPr>
            <a:spLocks noGrp="1"/>
          </p:cNvSpPr>
          <p:nvPr>
            <p:ph idx="10" hasCustomPrompt="1"/>
          </p:nvPr>
        </p:nvSpPr>
        <p:spPr>
          <a:xfrm>
            <a:off x="3166533" y="1371600"/>
            <a:ext cx="2777067" cy="907869"/>
          </a:xfrm>
          <a:prstGeom prst="rect">
            <a:avLst/>
          </a:prstGeom>
        </p:spPr>
        <p:txBody>
          <a:bodyPr>
            <a:normAutofit/>
          </a:bodyPr>
          <a:lstStyle>
            <a:lvl1pPr algn="ctr">
              <a:defRPr sz="1800"/>
            </a:lvl1pPr>
          </a:lstStyle>
          <a:p>
            <a:pPr lvl="0"/>
            <a:r>
              <a:rPr lang="en-US" dirty="0"/>
              <a:t>Text</a:t>
            </a:r>
          </a:p>
        </p:txBody>
      </p:sp>
      <p:sp>
        <p:nvSpPr>
          <p:cNvPr id="17" name="Content Placeholder 2">
            <a:extLst>
              <a:ext uri="{FF2B5EF4-FFF2-40B4-BE49-F238E27FC236}">
                <a16:creationId xmlns:a16="http://schemas.microsoft.com/office/drawing/2014/main" id="{D466A10E-5EE3-4F51-A202-5FEAF586593E}"/>
              </a:ext>
            </a:extLst>
          </p:cNvPr>
          <p:cNvSpPr>
            <a:spLocks noGrp="1"/>
          </p:cNvSpPr>
          <p:nvPr>
            <p:ph idx="11" hasCustomPrompt="1"/>
          </p:nvPr>
        </p:nvSpPr>
        <p:spPr>
          <a:xfrm>
            <a:off x="5935133" y="1371600"/>
            <a:ext cx="2751667" cy="907869"/>
          </a:xfrm>
          <a:prstGeom prst="rect">
            <a:avLst/>
          </a:prstGeom>
        </p:spPr>
        <p:txBody>
          <a:bodyPr>
            <a:normAutofit/>
          </a:bodyPr>
          <a:lstStyle>
            <a:lvl1pPr algn="ctr">
              <a:defRPr sz="1800"/>
            </a:lvl1pPr>
          </a:lstStyle>
          <a:p>
            <a:pPr lvl="0"/>
            <a:r>
              <a:rPr lang="en-US" dirty="0"/>
              <a:t>Text</a:t>
            </a:r>
          </a:p>
        </p:txBody>
      </p:sp>
      <p:sp>
        <p:nvSpPr>
          <p:cNvPr id="18" name="Text Placeholder 4">
            <a:extLst>
              <a:ext uri="{FF2B5EF4-FFF2-40B4-BE49-F238E27FC236}">
                <a16:creationId xmlns:a16="http://schemas.microsoft.com/office/drawing/2014/main" id="{4B4F2391-70BD-4589-89A5-D75185E07E96}"/>
              </a:ext>
            </a:extLst>
          </p:cNvPr>
          <p:cNvSpPr>
            <a:spLocks noGrp="1"/>
          </p:cNvSpPr>
          <p:nvPr>
            <p:ph type="body" sz="quarter" idx="12" hasCustomPrompt="1"/>
          </p:nvPr>
        </p:nvSpPr>
        <p:spPr>
          <a:xfrm>
            <a:off x="477079" y="5835335"/>
            <a:ext cx="8209722" cy="417420"/>
          </a:xfrm>
          <a:prstGeom prst="rect">
            <a:avLst/>
          </a:prstGeom>
        </p:spPr>
        <p:txBody>
          <a:bodyPr anchor="b">
            <a:normAutofit/>
          </a:bodyPr>
          <a:lstStyle>
            <a:lvl1pPr>
              <a:defRPr sz="800"/>
            </a:lvl1pPr>
          </a:lstStyle>
          <a:p>
            <a:pPr lvl="0"/>
            <a:r>
              <a:rPr lang="en-US" dirty="0"/>
              <a:t>Footer: Lorem ipsum dolore set </a:t>
            </a:r>
            <a:r>
              <a:rPr lang="en-US" dirty="0" err="1"/>
              <a:t>amet</a:t>
            </a:r>
            <a:r>
              <a:rPr lang="en-US" dirty="0"/>
              <a:t>. </a:t>
            </a:r>
          </a:p>
        </p:txBody>
      </p:sp>
      <p:cxnSp>
        <p:nvCxnSpPr>
          <p:cNvPr id="9" name="Straight Connector 8">
            <a:extLst>
              <a:ext uri="{FF2B5EF4-FFF2-40B4-BE49-F238E27FC236}">
                <a16:creationId xmlns:a16="http://schemas.microsoft.com/office/drawing/2014/main" id="{81B307B1-7309-484A-B0A9-A06994085637}"/>
              </a:ext>
            </a:extLst>
          </p:cNvPr>
          <p:cNvCxnSpPr>
            <a:cxnSpLocks/>
          </p:cNvCxnSpPr>
          <p:nvPr userDrawn="1"/>
        </p:nvCxnSpPr>
        <p:spPr>
          <a:xfrm>
            <a:off x="0" y="918754"/>
            <a:ext cx="9144000" cy="0"/>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2219229-B73C-4EA1-A765-D103B4ECC49A}"/>
              </a:ext>
            </a:extLst>
          </p:cNvPr>
          <p:cNvSpPr>
            <a:spLocks noGrp="1"/>
          </p:cNvSpPr>
          <p:nvPr>
            <p:ph type="title"/>
          </p:nvPr>
        </p:nvSpPr>
        <p:spPr>
          <a:xfrm>
            <a:off x="457200" y="1"/>
            <a:ext cx="8229600" cy="914399"/>
          </a:xfrm>
          <a:prstGeom prst="rect">
            <a:avLst/>
          </a:prstGeom>
        </p:spPr>
        <p:txBody>
          <a:bodyPr vert="horz" lIns="91440" tIns="45720" rIns="91440" bIns="45720" rtlCol="0" anchor="ctr">
            <a:normAutofit/>
          </a:bodyPr>
          <a:lstStyle>
            <a:lvl1pPr>
              <a:defRPr>
                <a:latin typeface="Taub Sans" pitchFamily="2" charset="0"/>
              </a:defRPr>
            </a:lvl1pPr>
          </a:lstStyle>
          <a:p>
            <a:r>
              <a:rPr lang="en-US" dirty="0"/>
              <a:t>Headline 24-pt title </a:t>
            </a:r>
          </a:p>
        </p:txBody>
      </p:sp>
    </p:spTree>
    <p:extLst>
      <p:ext uri="{BB962C8B-B14F-4D97-AF65-F5344CB8AC3E}">
        <p14:creationId xmlns:p14="http://schemas.microsoft.com/office/powerpoint/2010/main" val="3754627589"/>
      </p:ext>
    </p:extLst>
  </p:cSld>
  <p:clrMapOvr>
    <a:masterClrMapping/>
  </p:clrMapOvr>
  <p:extLst>
    <p:ext uri="{DCECCB84-F9BA-43D5-87BE-67443E8EF086}">
      <p15:sldGuideLst xmlns:p15="http://schemas.microsoft.com/office/powerpoint/2012/main">
        <p15:guide id="1" pos="2880">
          <p15:clr>
            <a:srgbClr val="FBAE40"/>
          </p15:clr>
        </p15:guide>
        <p15:guide id="2" pos="1920">
          <p15:clr>
            <a:srgbClr val="FBAE40"/>
          </p15:clr>
        </p15:guide>
        <p15:guide id="3" pos="3840">
          <p15:clr>
            <a:srgbClr val="FBAE40"/>
          </p15:clr>
        </p15:guide>
        <p15:guide id="4" orient="horz" pos="10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Full Pag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61F43CAA-AB66-4816-8344-C4AD0B11E6BD}"/>
              </a:ext>
            </a:extLst>
          </p:cNvPr>
          <p:cNvSpPr>
            <a:spLocks noGrp="1"/>
          </p:cNvSpPr>
          <p:nvPr>
            <p:ph type="title"/>
          </p:nvPr>
        </p:nvSpPr>
        <p:spPr>
          <a:xfrm>
            <a:off x="608013" y="330201"/>
            <a:ext cx="8104187" cy="914400"/>
          </a:xfrm>
          <a:prstGeom prst="rect">
            <a:avLst/>
          </a:prstGeom>
          <a:noFill/>
        </p:spPr>
        <p:txBody>
          <a:bodyPr vert="horz" lIns="0" tIns="0" rIns="0" bIns="0" rtlCol="0" anchor="ctr">
            <a:noAutofit/>
          </a:bodyPr>
          <a:lstStyle/>
          <a:p>
            <a:r>
              <a:rPr lang="en-US" dirty="0"/>
              <a:t>Click to edit Master title style</a:t>
            </a:r>
          </a:p>
        </p:txBody>
      </p:sp>
      <p:sp>
        <p:nvSpPr>
          <p:cNvPr id="8" name="Content Placeholder 2">
            <a:extLst>
              <a:ext uri="{FF2B5EF4-FFF2-40B4-BE49-F238E27FC236}">
                <a16:creationId xmlns:a16="http://schemas.microsoft.com/office/drawing/2014/main" id="{37F05476-594C-5E4F-A262-2EB9DA05600F}"/>
              </a:ext>
            </a:extLst>
          </p:cNvPr>
          <p:cNvSpPr>
            <a:spLocks noGrp="1"/>
          </p:cNvSpPr>
          <p:nvPr>
            <p:ph idx="1"/>
          </p:nvPr>
        </p:nvSpPr>
        <p:spPr>
          <a:xfrm>
            <a:off x="580116" y="1832808"/>
            <a:ext cx="7810352" cy="4221714"/>
          </a:xfrm>
        </p:spPr>
        <p:txBody>
          <a:bodyPr>
            <a:noAutofit/>
          </a:bodyPr>
          <a:lstStyle>
            <a:lvl1pPr marL="228600" indent="-228600">
              <a:buClr>
                <a:srgbClr val="121C4E"/>
              </a:buClr>
              <a:buFont typeface="Arial" panose="020B0604020202020204" pitchFamily="34" charset="0"/>
              <a:buChar char="•"/>
              <a:defRPr sz="2200" b="0" i="0">
                <a:latin typeface="Taub Sans Regular"/>
                <a:cs typeface="Taub Sans Regular"/>
              </a:defRPr>
            </a:lvl1pPr>
            <a:lvl2pPr marL="685800" indent="-228600">
              <a:buClr>
                <a:srgbClr val="121C4E"/>
              </a:buClr>
              <a:buFont typeface="Arial" panose="020B0604020202020204" pitchFamily="34" charset="0"/>
              <a:buChar char="•"/>
              <a:defRPr sz="2000" b="0" i="0">
                <a:latin typeface="Taub Sans Regular"/>
                <a:cs typeface="Taub Sans Regular"/>
              </a:defRPr>
            </a:lvl2pPr>
            <a:lvl3pPr marL="1143000" indent="-228600">
              <a:buClr>
                <a:srgbClr val="121C4E"/>
              </a:buClr>
              <a:buFont typeface="Arial" panose="020B0604020202020204" pitchFamily="34" charset="0"/>
              <a:buChar char="•"/>
              <a:defRPr b="0" i="0">
                <a:latin typeface="Taub Sans Regular"/>
                <a:cs typeface="Taub Sans Regular"/>
              </a:defRPr>
            </a:lvl3pPr>
            <a:lvl4pPr marL="1600200" indent="-228600">
              <a:buClr>
                <a:schemeClr val="accent1"/>
              </a:buClr>
              <a:buFont typeface="Arial" panose="020B0604020202020204" pitchFamily="34" charset="0"/>
              <a:buChar char="•"/>
              <a:defRPr b="0" i="0">
                <a:latin typeface="Taub Sans Regular"/>
                <a:cs typeface="Taub Sans Regular"/>
              </a:defRPr>
            </a:lvl4pPr>
            <a:lvl5pPr marL="2057400" indent="-228600">
              <a:buClr>
                <a:schemeClr val="accent1"/>
              </a:buClr>
              <a:buFont typeface="Arial" panose="020B0604020202020204" pitchFamily="34" charset="0"/>
              <a:buChar char="•"/>
              <a:defRPr b="0" i="0">
                <a:latin typeface="Taub Sans Regular"/>
                <a:cs typeface="Taub Sans Regula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7567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311E57-AE31-4793-8845-A3BEF3751262}"/>
              </a:ext>
            </a:extLst>
          </p:cNvPr>
          <p:cNvSpPr>
            <a:spLocks noGrp="1"/>
          </p:cNvSpPr>
          <p:nvPr>
            <p:ph type="title" hasCustomPrompt="1"/>
          </p:nvPr>
        </p:nvSpPr>
        <p:spPr>
          <a:xfrm>
            <a:off x="4572000" y="1371601"/>
            <a:ext cx="4114800" cy="4105274"/>
          </a:xfrm>
          <a:prstGeom prst="rect">
            <a:avLst/>
          </a:prstGeom>
        </p:spPr>
        <p:txBody>
          <a:bodyPr anchor="ctr"/>
          <a:lstStyle>
            <a:lvl1pPr>
              <a:defRPr sz="4800">
                <a:solidFill>
                  <a:srgbClr val="7967AE"/>
                </a:solidFill>
                <a:latin typeface="Taub Sans" pitchFamily="2" charset="0"/>
              </a:defRPr>
            </a:lvl1pPr>
          </a:lstStyle>
          <a:p>
            <a:r>
              <a:rPr lang="en-US" dirty="0"/>
              <a:t>Participant Headline</a:t>
            </a:r>
          </a:p>
        </p:txBody>
      </p:sp>
      <p:sp>
        <p:nvSpPr>
          <p:cNvPr id="11" name="Text Placeholder 10">
            <a:extLst>
              <a:ext uri="{FF2B5EF4-FFF2-40B4-BE49-F238E27FC236}">
                <a16:creationId xmlns:a16="http://schemas.microsoft.com/office/drawing/2014/main" id="{310C6C47-3A18-4B4A-B9AF-C6853A8E9100}"/>
              </a:ext>
            </a:extLst>
          </p:cNvPr>
          <p:cNvSpPr>
            <a:spLocks noGrp="1"/>
          </p:cNvSpPr>
          <p:nvPr>
            <p:ph type="body" sz="quarter" idx="10" hasCustomPrompt="1"/>
          </p:nvPr>
        </p:nvSpPr>
        <p:spPr>
          <a:xfrm>
            <a:off x="4572001" y="4073797"/>
            <a:ext cx="4114800" cy="914037"/>
          </a:xfrm>
          <a:prstGeom prst="rect">
            <a:avLst/>
          </a:prstGeom>
        </p:spPr>
        <p:txBody>
          <a:bodyPr wrap="none"/>
          <a:lstStyle>
            <a:lvl1pPr>
              <a:defRPr>
                <a:latin typeface="Taub Sans" pitchFamily="2" charset="0"/>
              </a:defRPr>
            </a:lvl1pPr>
          </a:lstStyle>
          <a:p>
            <a:pPr lvl="0"/>
            <a:r>
              <a:rPr kumimoji="0" lang="en-US" sz="2400" b="0" i="0" u="none" strike="noStrike" kern="1200" cap="none" spc="0" normalizeH="0" baseline="0" noProof="0" dirty="0">
                <a:ln>
                  <a:noFill/>
                </a:ln>
                <a:solidFill>
                  <a:srgbClr val="111C4E"/>
                </a:solidFill>
                <a:effectLst/>
                <a:uLnTx/>
                <a:uFillTx/>
                <a:latin typeface="Taub Sans" pitchFamily="2" charset="0"/>
                <a:ea typeface="Taub Sans" pitchFamily="2" charset="0"/>
                <a:cs typeface="+mn-cs"/>
              </a:rPr>
              <a:t>Subhead</a:t>
            </a:r>
            <a:endParaRPr lang="en-US" dirty="0"/>
          </a:p>
        </p:txBody>
      </p:sp>
      <p:sp>
        <p:nvSpPr>
          <p:cNvPr id="6" name="TextBox 5">
            <a:extLst>
              <a:ext uri="{FF2B5EF4-FFF2-40B4-BE49-F238E27FC236}">
                <a16:creationId xmlns:a16="http://schemas.microsoft.com/office/drawing/2014/main" id="{54161F86-2ECF-40EB-BA07-39356EB1F540}"/>
              </a:ext>
            </a:extLst>
          </p:cNvPr>
          <p:cNvSpPr txBox="1"/>
          <p:nvPr userDrawn="1"/>
        </p:nvSpPr>
        <p:spPr>
          <a:xfrm>
            <a:off x="457199" y="6521679"/>
            <a:ext cx="6105525" cy="215444"/>
          </a:xfrm>
          <a:prstGeom prst="rect">
            <a:avLst/>
          </a:prstGeom>
          <a:noFill/>
        </p:spPr>
        <p:txBody>
          <a:bodyPr wrap="square" lIns="0" rIns="0" rtlCol="0" anchor="ctr">
            <a:spAutoFit/>
          </a:bodyPr>
          <a:lstStyle/>
          <a:p>
            <a:pPr algn="l"/>
            <a:r>
              <a:rPr lang="en-US" sz="800" b="0" dirty="0">
                <a:solidFill>
                  <a:schemeClr val="tx1"/>
                </a:solidFill>
                <a:latin typeface="Taub Sans" pitchFamily="2" charset="0"/>
                <a:ea typeface="Taub Sans" pitchFamily="2" charset="0"/>
                <a:cs typeface="Arial" panose="020B0604020202020204" pitchFamily="34" charset="0"/>
              </a:rPr>
              <a:t>Copyright © 2020   ADP, LLC. Proprietary and Confidential.</a:t>
            </a:r>
            <a:endParaRPr lang="en-US" sz="800" b="1" dirty="0">
              <a:solidFill>
                <a:schemeClr val="tx1"/>
              </a:solidFill>
              <a:latin typeface="Taub Sans" pitchFamily="2" charset="0"/>
              <a:ea typeface="Taub Sans"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E1EF5609-7D6B-436D-877E-516110FF89F8}"/>
              </a:ext>
            </a:extLst>
          </p:cNvPr>
          <p:cNvSpPr>
            <a:spLocks noGrp="1"/>
          </p:cNvSpPr>
          <p:nvPr>
            <p:ph type="body" sz="quarter" idx="11" hasCustomPrompt="1"/>
          </p:nvPr>
        </p:nvSpPr>
        <p:spPr>
          <a:xfrm>
            <a:off x="4572000" y="4991100"/>
            <a:ext cx="4114800" cy="276225"/>
          </a:xfrm>
          <a:prstGeom prst="rect">
            <a:avLst/>
          </a:prstGeom>
        </p:spPr>
        <p:txBody>
          <a:bodyPr/>
          <a:lstStyle>
            <a:lvl1pPr>
              <a:defRPr sz="2000">
                <a:solidFill>
                  <a:srgbClr val="D0271D"/>
                </a:solidFill>
                <a:latin typeface="Taub Sans" pitchFamily="2" charset="0"/>
                <a:ea typeface="Taub Sans" pitchFamily="2" charset="0"/>
              </a:defRPr>
            </a:lvl1pPr>
          </a:lstStyle>
          <a:p>
            <a:pPr lvl="0"/>
            <a:r>
              <a:rPr lang="en-US" dirty="0"/>
              <a:t>Date  |   Location</a:t>
            </a:r>
          </a:p>
        </p:txBody>
      </p:sp>
    </p:spTree>
    <p:extLst>
      <p:ext uri="{BB962C8B-B14F-4D97-AF65-F5344CB8AC3E}">
        <p14:creationId xmlns:p14="http://schemas.microsoft.com/office/powerpoint/2010/main" val="198438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5.xml"/><Relationship Id="rId1" Type="http://schemas.openxmlformats.org/officeDocument/2006/relationships/slideLayout" Target="../slideLayouts/slideLayout12.xml"/><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6.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emf"/><Relationship Id="rId5" Type="http://schemas.openxmlformats.org/officeDocument/2006/relationships/theme" Target="../theme/theme7.xml"/><Relationship Id="rId4"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6766BB-FD54-42E6-9286-B0D2A25FD3D7}"/>
              </a:ext>
            </a:extLst>
          </p:cNvPr>
          <p:cNvSpPr/>
          <p:nvPr userDrawn="1"/>
        </p:nvSpPr>
        <p:spPr>
          <a:xfrm>
            <a:off x="0" y="6400800"/>
            <a:ext cx="9144000" cy="457200"/>
          </a:xfrm>
          <a:prstGeom prst="rect">
            <a:avLst/>
          </a:prstGeom>
          <a:solidFill>
            <a:srgbClr val="7967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pic>
        <p:nvPicPr>
          <p:cNvPr id="8" name="Picture 7">
            <a:extLst>
              <a:ext uri="{FF2B5EF4-FFF2-40B4-BE49-F238E27FC236}">
                <a16:creationId xmlns:a16="http://schemas.microsoft.com/office/drawing/2014/main" id="{4C22BAE3-6B1C-4144-AD8C-3360CF4B93FE}"/>
              </a:ext>
            </a:extLst>
          </p:cNvPr>
          <p:cNvPicPr>
            <a:picLocks noChangeAspect="1"/>
          </p:cNvPicPr>
          <p:nvPr userDrawn="1"/>
        </p:nvPicPr>
        <p:blipFill>
          <a:blip r:embed="rId10"/>
          <a:stretch>
            <a:fillRect/>
          </a:stretch>
        </p:blipFill>
        <p:spPr>
          <a:xfrm>
            <a:off x="8171580" y="6507734"/>
            <a:ext cx="515220" cy="243333"/>
          </a:xfrm>
          <a:prstGeom prst="rect">
            <a:avLst/>
          </a:prstGeom>
        </p:spPr>
      </p:pic>
      <p:sp>
        <p:nvSpPr>
          <p:cNvPr id="9" name="TextBox 8">
            <a:extLst>
              <a:ext uri="{FF2B5EF4-FFF2-40B4-BE49-F238E27FC236}">
                <a16:creationId xmlns:a16="http://schemas.microsoft.com/office/drawing/2014/main" id="{7B5BB761-E777-453A-B410-A5AA6E043D81}"/>
              </a:ext>
            </a:extLst>
          </p:cNvPr>
          <p:cNvSpPr txBox="1"/>
          <p:nvPr userDrawn="1"/>
        </p:nvSpPr>
        <p:spPr>
          <a:xfrm>
            <a:off x="390525" y="6521679"/>
            <a:ext cx="6172200" cy="215444"/>
          </a:xfrm>
          <a:prstGeom prst="rect">
            <a:avLst/>
          </a:prstGeom>
          <a:noFill/>
        </p:spPr>
        <p:txBody>
          <a:bodyPr wrap="square" lIns="0" rIns="0" rtlCol="0" anchor="ctr">
            <a:spAutoFit/>
          </a:bodyPr>
          <a:lstStyle/>
          <a:p>
            <a:pPr algn="l"/>
            <a:fld id="{0B59281B-3184-4DC3-A1FF-9AD6FBE57FE4}" type="slidenum">
              <a:rPr lang="en-US" sz="800" b="0" smtClean="0">
                <a:solidFill>
                  <a:schemeClr val="bg1"/>
                </a:solidFill>
                <a:latin typeface="Taub Sans" pitchFamily="2" charset="0"/>
                <a:ea typeface="Taub Sans" pitchFamily="2" charset="0"/>
                <a:cs typeface="Arial" panose="020B0604020202020204" pitchFamily="34" charset="0"/>
              </a:rPr>
              <a:pPr algn="l"/>
              <a:t>‹#›</a:t>
            </a:fld>
            <a:r>
              <a:rPr lang="en-US" sz="800" b="0" dirty="0">
                <a:solidFill>
                  <a:schemeClr val="bg1"/>
                </a:solidFill>
                <a:latin typeface="Taub Sans" pitchFamily="2" charset="0"/>
                <a:ea typeface="Taub Sans" pitchFamily="2" charset="0"/>
                <a:cs typeface="Arial" panose="020B0604020202020204" pitchFamily="34" charset="0"/>
              </a:rPr>
              <a:t>       Copyright © 2020   ADP, LLC. Proprietary and Confidential.</a:t>
            </a:r>
            <a:endParaRPr lang="en-US" sz="800" b="1" dirty="0">
              <a:solidFill>
                <a:schemeClr val="bg1"/>
              </a:solidFill>
              <a:latin typeface="Taub Sans" pitchFamily="2" charset="0"/>
              <a:ea typeface="Taub Sans" pitchFamily="2" charset="0"/>
              <a:cs typeface="Arial" panose="020B0604020202020204" pitchFamily="34" charset="0"/>
            </a:endParaRPr>
          </a:p>
        </p:txBody>
      </p:sp>
    </p:spTree>
    <p:extLst>
      <p:ext uri="{BB962C8B-B14F-4D97-AF65-F5344CB8AC3E}">
        <p14:creationId xmlns:p14="http://schemas.microsoft.com/office/powerpoint/2010/main" val="1154051125"/>
      </p:ext>
    </p:extLst>
  </p:cSld>
  <p:clrMap bg1="lt1" tx1="dk1" bg2="lt2" tx2="dk2" accent1="accent1" accent2="accent2" accent3="accent3" accent4="accent4" accent5="accent5" accent6="accent6" hlink="hlink" folHlink="folHlink"/>
  <p:sldLayoutIdLst>
    <p:sldLayoutId id="2147483682" r:id="rId1"/>
    <p:sldLayoutId id="2147483693" r:id="rId2"/>
    <p:sldLayoutId id="2147483691" r:id="rId3"/>
    <p:sldLayoutId id="2147483692" r:id="rId4"/>
    <p:sldLayoutId id="2147483685" r:id="rId5"/>
    <p:sldLayoutId id="2147483687" r:id="rId6"/>
    <p:sldLayoutId id="2147483688" r:id="rId7"/>
    <p:sldLayoutId id="2147483695" r:id="rId8"/>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1200"/>
        </a:spcBef>
        <a:buClr>
          <a:srgbClr val="54565A"/>
        </a:buClr>
        <a:buFontTx/>
        <a:buChar char="—"/>
        <a:defRPr sz="1200" kern="1200">
          <a:solidFill>
            <a:schemeClr val="tx1"/>
          </a:solidFill>
          <a:latin typeface="Taub Sans" pitchFamily="2" charset="0"/>
          <a:ea typeface="Taub Sans"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360">
          <p15:clr>
            <a:srgbClr val="F26B43"/>
          </p15:clr>
        </p15:guide>
        <p15:guide id="5" orient="horz" pos="864">
          <p15:clr>
            <a:srgbClr val="F26B43"/>
          </p15:clr>
        </p15:guide>
        <p15:guide id="6"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35725C9-03C8-42C6-8DC2-5044DD2DCD3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103"/>
          <a:stretch/>
        </p:blipFill>
        <p:spPr>
          <a:xfrm>
            <a:off x="0" y="948794"/>
            <a:ext cx="3284006" cy="4681738"/>
          </a:xfrm>
          <a:prstGeom prst="rect">
            <a:avLst/>
          </a:prstGeom>
        </p:spPr>
      </p:pic>
      <p:pic>
        <p:nvPicPr>
          <p:cNvPr id="18" name="Picture 17">
            <a:extLst>
              <a:ext uri="{FF2B5EF4-FFF2-40B4-BE49-F238E27FC236}">
                <a16:creationId xmlns:a16="http://schemas.microsoft.com/office/drawing/2014/main" id="{3B9257CF-06F3-4FEB-92A7-ED11C1FD680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46274" y="6026632"/>
            <a:ext cx="940526" cy="670260"/>
          </a:xfrm>
          <a:prstGeom prst="rect">
            <a:avLst/>
          </a:prstGeom>
        </p:spPr>
      </p:pic>
      <p:cxnSp>
        <p:nvCxnSpPr>
          <p:cNvPr id="13" name="Straight Connector 12">
            <a:extLst>
              <a:ext uri="{FF2B5EF4-FFF2-40B4-BE49-F238E27FC236}">
                <a16:creationId xmlns:a16="http://schemas.microsoft.com/office/drawing/2014/main" id="{33E5C693-D2E6-4B6B-BBC5-08B5A6A44D6E}"/>
              </a:ext>
            </a:extLst>
          </p:cNvPr>
          <p:cNvCxnSpPr>
            <a:cxnSpLocks/>
          </p:cNvCxnSpPr>
          <p:nvPr userDrawn="1"/>
        </p:nvCxnSpPr>
        <p:spPr>
          <a:xfrm>
            <a:off x="0" y="2059577"/>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7AB264-333D-4F60-9464-FC10C39AF715}"/>
              </a:ext>
            </a:extLst>
          </p:cNvPr>
          <p:cNvCxnSpPr>
            <a:cxnSpLocks/>
          </p:cNvCxnSpPr>
          <p:nvPr userDrawn="1"/>
        </p:nvCxnSpPr>
        <p:spPr>
          <a:xfrm>
            <a:off x="0" y="4804954"/>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B76B5-9020-431B-AD7F-E0EA9E627EB6}"/>
              </a:ext>
            </a:extLst>
          </p:cNvPr>
          <p:cNvCxnSpPr>
            <a:cxnSpLocks/>
          </p:cNvCxnSpPr>
          <p:nvPr userDrawn="1"/>
        </p:nvCxnSpPr>
        <p:spPr>
          <a:xfrm>
            <a:off x="0" y="1371600"/>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64C434-25B4-4421-BDBF-CC21F88B750C}"/>
              </a:ext>
            </a:extLst>
          </p:cNvPr>
          <p:cNvCxnSpPr>
            <a:cxnSpLocks/>
          </p:cNvCxnSpPr>
          <p:nvPr userDrawn="1"/>
        </p:nvCxnSpPr>
        <p:spPr>
          <a:xfrm>
            <a:off x="0" y="5486400"/>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41BA0A75-F46A-4B08-8C65-03295ABB6664}"/>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17187" t="9211" r="15579" b="10063"/>
          <a:stretch/>
        </p:blipFill>
        <p:spPr>
          <a:xfrm>
            <a:off x="287989" y="1191126"/>
            <a:ext cx="3858596" cy="4439653"/>
          </a:xfrm>
          <a:prstGeom prst="rect">
            <a:avLst/>
          </a:prstGeom>
        </p:spPr>
      </p:pic>
    </p:spTree>
    <p:extLst>
      <p:ext uri="{BB962C8B-B14F-4D97-AF65-F5344CB8AC3E}">
        <p14:creationId xmlns:p14="http://schemas.microsoft.com/office/powerpoint/2010/main" val="2392692850"/>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288">
          <p15:clr>
            <a:srgbClr val="F26B43"/>
          </p15:clr>
        </p15:guide>
        <p15:guide id="5" orient="horz" pos="42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92B37-EA94-4232-BFD3-969FD002C5A6}"/>
              </a:ext>
            </a:extLst>
          </p:cNvPr>
          <p:cNvSpPr/>
          <p:nvPr userDrawn="1"/>
        </p:nvSpPr>
        <p:spPr>
          <a:xfrm>
            <a:off x="0" y="2530549"/>
            <a:ext cx="5955030" cy="1820471"/>
          </a:xfrm>
          <a:prstGeom prst="rect">
            <a:avLst/>
          </a:prstGeom>
          <a:solidFill>
            <a:srgbClr val="D02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B9257CF-06F3-4FEB-92A7-ED11C1FD68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5688" y="2879394"/>
            <a:ext cx="1644033" cy="1171610"/>
          </a:xfrm>
          <a:prstGeom prst="rect">
            <a:avLst/>
          </a:prstGeom>
        </p:spPr>
      </p:pic>
      <p:cxnSp>
        <p:nvCxnSpPr>
          <p:cNvPr id="13" name="Straight Connector 12">
            <a:extLst>
              <a:ext uri="{FF2B5EF4-FFF2-40B4-BE49-F238E27FC236}">
                <a16:creationId xmlns:a16="http://schemas.microsoft.com/office/drawing/2014/main" id="{33E5C693-D2E6-4B6B-BBC5-08B5A6A44D6E}"/>
              </a:ext>
            </a:extLst>
          </p:cNvPr>
          <p:cNvCxnSpPr>
            <a:cxnSpLocks/>
          </p:cNvCxnSpPr>
          <p:nvPr userDrawn="1"/>
        </p:nvCxnSpPr>
        <p:spPr>
          <a:xfrm>
            <a:off x="0" y="2059577"/>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7AB264-333D-4F60-9464-FC10C39AF715}"/>
              </a:ext>
            </a:extLst>
          </p:cNvPr>
          <p:cNvCxnSpPr>
            <a:cxnSpLocks/>
          </p:cNvCxnSpPr>
          <p:nvPr userDrawn="1"/>
        </p:nvCxnSpPr>
        <p:spPr>
          <a:xfrm>
            <a:off x="0" y="4804954"/>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B76B5-9020-431B-AD7F-E0EA9E627EB6}"/>
              </a:ext>
            </a:extLst>
          </p:cNvPr>
          <p:cNvCxnSpPr>
            <a:cxnSpLocks/>
          </p:cNvCxnSpPr>
          <p:nvPr userDrawn="1"/>
        </p:nvCxnSpPr>
        <p:spPr>
          <a:xfrm>
            <a:off x="0" y="2531346"/>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64C434-25B4-4421-BDBF-CC21F88B750C}"/>
              </a:ext>
            </a:extLst>
          </p:cNvPr>
          <p:cNvCxnSpPr>
            <a:cxnSpLocks/>
          </p:cNvCxnSpPr>
          <p:nvPr userDrawn="1"/>
        </p:nvCxnSpPr>
        <p:spPr>
          <a:xfrm>
            <a:off x="0" y="4347122"/>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0D2DA6D-9307-483B-83D8-B4D4F88163D9}"/>
              </a:ext>
            </a:extLst>
          </p:cNvPr>
          <p:cNvSpPr txBox="1"/>
          <p:nvPr userDrawn="1"/>
        </p:nvSpPr>
        <p:spPr>
          <a:xfrm>
            <a:off x="331639" y="3209951"/>
            <a:ext cx="5474368" cy="46166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i="0" u="none" strike="noStrike" kern="1200" baseline="30000" dirty="0">
                <a:solidFill>
                  <a:schemeClr val="bg1"/>
                </a:solidFill>
                <a:latin typeface="Taub Sans" pitchFamily="2" charset="0"/>
                <a:ea typeface="Taub Sans" pitchFamily="2" charset="0"/>
                <a:cs typeface="+mn-cs"/>
              </a:rPr>
              <a:t>For more information, visit </a:t>
            </a:r>
            <a:r>
              <a:rPr lang="en-US" sz="2400" b="0" i="0" u="none" strike="noStrike" kern="1200" baseline="30000" dirty="0">
                <a:solidFill>
                  <a:schemeClr val="bg1"/>
                </a:solidFill>
                <a:latin typeface="Taub Sans Heavy" pitchFamily="2" charset="0"/>
                <a:ea typeface="Taub Sans Heavy" pitchFamily="2" charset="0"/>
                <a:cs typeface="+mn-cs"/>
              </a:rPr>
              <a:t>www.adp.com</a:t>
            </a:r>
            <a:endParaRPr lang="en-US" b="0" dirty="0"/>
          </a:p>
        </p:txBody>
      </p:sp>
    </p:spTree>
    <p:extLst>
      <p:ext uri="{BB962C8B-B14F-4D97-AF65-F5344CB8AC3E}">
        <p14:creationId xmlns:p14="http://schemas.microsoft.com/office/powerpoint/2010/main" val="362957652"/>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288">
          <p15:clr>
            <a:srgbClr val="F26B43"/>
          </p15:clr>
        </p15:guide>
        <p15:guide id="5" orient="horz" pos="42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92B37-EA94-4232-BFD3-969FD002C5A6}"/>
              </a:ext>
            </a:extLst>
          </p:cNvPr>
          <p:cNvSpPr/>
          <p:nvPr userDrawn="1"/>
        </p:nvSpPr>
        <p:spPr>
          <a:xfrm>
            <a:off x="0" y="1435174"/>
            <a:ext cx="5955030" cy="1820471"/>
          </a:xfrm>
          <a:prstGeom prst="rect">
            <a:avLst/>
          </a:prstGeom>
          <a:solidFill>
            <a:srgbClr val="D02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17">
            <a:extLst>
              <a:ext uri="{FF2B5EF4-FFF2-40B4-BE49-F238E27FC236}">
                <a16:creationId xmlns:a16="http://schemas.microsoft.com/office/drawing/2014/main" id="{3B9257CF-06F3-4FEB-92A7-ED11C1FD68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55688" y="1784019"/>
            <a:ext cx="1644033" cy="1171610"/>
          </a:xfrm>
          <a:prstGeom prst="rect">
            <a:avLst/>
          </a:prstGeom>
        </p:spPr>
      </p:pic>
      <p:cxnSp>
        <p:nvCxnSpPr>
          <p:cNvPr id="13" name="Straight Connector 12">
            <a:extLst>
              <a:ext uri="{FF2B5EF4-FFF2-40B4-BE49-F238E27FC236}">
                <a16:creationId xmlns:a16="http://schemas.microsoft.com/office/drawing/2014/main" id="{33E5C693-D2E6-4B6B-BBC5-08B5A6A44D6E}"/>
              </a:ext>
            </a:extLst>
          </p:cNvPr>
          <p:cNvCxnSpPr>
            <a:cxnSpLocks/>
          </p:cNvCxnSpPr>
          <p:nvPr userDrawn="1"/>
        </p:nvCxnSpPr>
        <p:spPr>
          <a:xfrm>
            <a:off x="0" y="964202"/>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7AB264-333D-4F60-9464-FC10C39AF715}"/>
              </a:ext>
            </a:extLst>
          </p:cNvPr>
          <p:cNvCxnSpPr>
            <a:cxnSpLocks/>
          </p:cNvCxnSpPr>
          <p:nvPr userDrawn="1"/>
        </p:nvCxnSpPr>
        <p:spPr>
          <a:xfrm>
            <a:off x="0" y="3709579"/>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B76B5-9020-431B-AD7F-E0EA9E627EB6}"/>
              </a:ext>
            </a:extLst>
          </p:cNvPr>
          <p:cNvCxnSpPr>
            <a:cxnSpLocks/>
          </p:cNvCxnSpPr>
          <p:nvPr userDrawn="1"/>
        </p:nvCxnSpPr>
        <p:spPr>
          <a:xfrm>
            <a:off x="0" y="1435971"/>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64C434-25B4-4421-BDBF-CC21F88B750C}"/>
              </a:ext>
            </a:extLst>
          </p:cNvPr>
          <p:cNvCxnSpPr>
            <a:cxnSpLocks/>
          </p:cNvCxnSpPr>
          <p:nvPr userDrawn="1"/>
        </p:nvCxnSpPr>
        <p:spPr>
          <a:xfrm>
            <a:off x="0" y="3251747"/>
            <a:ext cx="9144000" cy="0"/>
          </a:xfrm>
          <a:prstGeom prst="line">
            <a:avLst/>
          </a:prstGeom>
          <a:ln>
            <a:solidFill>
              <a:srgbClr val="9889C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0D2DA6D-9307-483B-83D8-B4D4F88163D9}"/>
              </a:ext>
            </a:extLst>
          </p:cNvPr>
          <p:cNvSpPr txBox="1"/>
          <p:nvPr userDrawn="1"/>
        </p:nvSpPr>
        <p:spPr>
          <a:xfrm>
            <a:off x="331639" y="2114576"/>
            <a:ext cx="5474368" cy="461665"/>
          </a:xfrm>
          <a:prstGeom prst="rect">
            <a:avLst/>
          </a:prstGeom>
          <a:noFill/>
        </p:spPr>
        <p:txBody>
          <a:bodyPr wrap="square" rtlCol="0" anchor="ctr">
            <a:spAutoFit/>
          </a:bodyPr>
          <a:lstStyle/>
          <a:p>
            <a:pPr>
              <a:defRPr/>
            </a:pPr>
            <a:r>
              <a:rPr lang="en-US" sz="2400" baseline="30000" dirty="0">
                <a:solidFill>
                  <a:prstClr val="white"/>
                </a:solidFill>
                <a:latin typeface="Taub Sans" pitchFamily="2" charset="0"/>
                <a:ea typeface="Taub Sans" pitchFamily="2" charset="0"/>
              </a:rPr>
              <a:t>For more information, visit </a:t>
            </a:r>
            <a:r>
              <a:rPr lang="en-US" sz="2400" baseline="30000" dirty="0">
                <a:solidFill>
                  <a:prstClr val="white"/>
                </a:solidFill>
                <a:latin typeface="Taub Sans Heavy" pitchFamily="2" charset="0"/>
                <a:ea typeface="Taub Sans Heavy" pitchFamily="2" charset="0"/>
              </a:rPr>
              <a:t>www.adp.com</a:t>
            </a:r>
            <a:endParaRPr lang="en-US" dirty="0">
              <a:solidFill>
                <a:prstClr val="black"/>
              </a:solidFill>
            </a:endParaRPr>
          </a:p>
        </p:txBody>
      </p:sp>
    </p:spTree>
    <p:extLst>
      <p:ext uri="{BB962C8B-B14F-4D97-AF65-F5344CB8AC3E}">
        <p14:creationId xmlns:p14="http://schemas.microsoft.com/office/powerpoint/2010/main" val="2139038378"/>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288">
          <p15:clr>
            <a:srgbClr val="F26B43"/>
          </p15:clr>
        </p15:guide>
        <p15:guide id="5" orient="horz" pos="42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2D0C2-3CFF-407A-809C-EECE0366196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5" t="26877" r="33239" b="11282"/>
          <a:stretch/>
        </p:blipFill>
        <p:spPr>
          <a:xfrm>
            <a:off x="-12939" y="0"/>
            <a:ext cx="9143999" cy="5638800"/>
          </a:xfrm>
          <a:prstGeom prst="rect">
            <a:avLst/>
          </a:prstGeom>
        </p:spPr>
      </p:pic>
      <p:sp>
        <p:nvSpPr>
          <p:cNvPr id="9" name="Rectangle 8">
            <a:extLst>
              <a:ext uri="{FF2B5EF4-FFF2-40B4-BE49-F238E27FC236}">
                <a16:creationId xmlns:a16="http://schemas.microsoft.com/office/drawing/2014/main" id="{D1B4DFEE-FE3D-B949-8032-251CE02960AF}"/>
              </a:ext>
            </a:extLst>
          </p:cNvPr>
          <p:cNvSpPr/>
          <p:nvPr userDrawn="1"/>
        </p:nvSpPr>
        <p:spPr>
          <a:xfrm>
            <a:off x="0" y="2815910"/>
            <a:ext cx="4572000" cy="2439567"/>
          </a:xfrm>
          <a:prstGeom prst="rect">
            <a:avLst/>
          </a:prstGeom>
          <a:solidFill>
            <a:srgbClr val="111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r"/>
            <a:endParaRPr lang="en-US" sz="825" dirty="0">
              <a:solidFill>
                <a:srgbClr val="1F2125"/>
              </a:solidFill>
              <a:latin typeface="Taub Sans" pitchFamily="2" charset="0"/>
            </a:endParaRPr>
          </a:p>
        </p:txBody>
      </p:sp>
      <p:cxnSp>
        <p:nvCxnSpPr>
          <p:cNvPr id="13" name="Straight Connector 12">
            <a:extLst>
              <a:ext uri="{FF2B5EF4-FFF2-40B4-BE49-F238E27FC236}">
                <a16:creationId xmlns:a16="http://schemas.microsoft.com/office/drawing/2014/main" id="{33E5C693-D2E6-4B6B-BBC5-08B5A6A44D6E}"/>
              </a:ext>
            </a:extLst>
          </p:cNvPr>
          <p:cNvCxnSpPr>
            <a:cxnSpLocks/>
          </p:cNvCxnSpPr>
          <p:nvPr userDrawn="1"/>
        </p:nvCxnSpPr>
        <p:spPr>
          <a:xfrm>
            <a:off x="0" y="1600200"/>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7AB264-333D-4F60-9464-FC10C39AF715}"/>
              </a:ext>
            </a:extLst>
          </p:cNvPr>
          <p:cNvCxnSpPr>
            <a:cxnSpLocks/>
          </p:cNvCxnSpPr>
          <p:nvPr userDrawn="1"/>
        </p:nvCxnSpPr>
        <p:spPr>
          <a:xfrm>
            <a:off x="0" y="4804954"/>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3F8A2B-F280-41F7-A5A5-FBEAE2D8DA89}"/>
              </a:ext>
            </a:extLst>
          </p:cNvPr>
          <p:cNvCxnSpPr>
            <a:cxnSpLocks/>
          </p:cNvCxnSpPr>
          <p:nvPr userDrawn="1"/>
        </p:nvCxnSpPr>
        <p:spPr>
          <a:xfrm>
            <a:off x="0" y="2815389"/>
            <a:ext cx="4572000" cy="40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58E752A-2A2E-4E93-9556-6E1A89B1DB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46274" y="6026632"/>
            <a:ext cx="940526" cy="670260"/>
          </a:xfrm>
          <a:prstGeom prst="rect">
            <a:avLst/>
          </a:prstGeom>
        </p:spPr>
      </p:pic>
      <p:cxnSp>
        <p:nvCxnSpPr>
          <p:cNvPr id="10" name="Straight Connector 9">
            <a:extLst>
              <a:ext uri="{FF2B5EF4-FFF2-40B4-BE49-F238E27FC236}">
                <a16:creationId xmlns:a16="http://schemas.microsoft.com/office/drawing/2014/main" id="{DAC10D5F-754F-4221-9DB3-A1A20FFA0B66}"/>
              </a:ext>
            </a:extLst>
          </p:cNvPr>
          <p:cNvCxnSpPr>
            <a:cxnSpLocks/>
          </p:cNvCxnSpPr>
          <p:nvPr userDrawn="1"/>
        </p:nvCxnSpPr>
        <p:spPr>
          <a:xfrm>
            <a:off x="0" y="5257799"/>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DCB69E-76E5-4FE9-A921-AA15C8D1609F}"/>
              </a:ext>
            </a:extLst>
          </p:cNvPr>
          <p:cNvCxnSpPr>
            <a:cxnSpLocks/>
          </p:cNvCxnSpPr>
          <p:nvPr userDrawn="1"/>
        </p:nvCxnSpPr>
        <p:spPr>
          <a:xfrm>
            <a:off x="4572000" y="2811378"/>
            <a:ext cx="0" cy="29393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E922CE0-B287-465A-8596-A1CD72522D1C}"/>
              </a:ext>
            </a:extLst>
          </p:cNvPr>
          <p:cNvCxnSpPr>
            <a:stCxn id="3" idx="0"/>
          </p:cNvCxnSpPr>
          <p:nvPr userDrawn="1"/>
        </p:nvCxnSpPr>
        <p:spPr>
          <a:xfrm>
            <a:off x="4559061" y="0"/>
            <a:ext cx="12939" cy="52546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29159"/>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5" orient="horz" pos="4200">
          <p15:clr>
            <a:srgbClr val="F26B43"/>
          </p15:clr>
        </p15:guide>
        <p15:guide id="6" pos="288">
          <p15:clr>
            <a:srgbClr val="F26B43"/>
          </p15:clr>
        </p15:guide>
        <p15:guide id="7" orient="horz" pos="355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6766BB-FD54-42E6-9286-B0D2A25FD3D7}"/>
              </a:ext>
            </a:extLst>
          </p:cNvPr>
          <p:cNvSpPr/>
          <p:nvPr userDrawn="1"/>
        </p:nvSpPr>
        <p:spPr>
          <a:xfrm>
            <a:off x="0" y="6400800"/>
            <a:ext cx="9144000" cy="457200"/>
          </a:xfrm>
          <a:prstGeom prst="rect">
            <a:avLst/>
          </a:prstGeom>
          <a:solidFill>
            <a:srgbClr val="111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latin typeface="Taub Sans" pitchFamily="2" charset="0"/>
            </a:endParaRPr>
          </a:p>
        </p:txBody>
      </p:sp>
      <p:pic>
        <p:nvPicPr>
          <p:cNvPr id="8" name="Picture 7">
            <a:extLst>
              <a:ext uri="{FF2B5EF4-FFF2-40B4-BE49-F238E27FC236}">
                <a16:creationId xmlns:a16="http://schemas.microsoft.com/office/drawing/2014/main" id="{4C22BAE3-6B1C-4144-AD8C-3360CF4B93FE}"/>
              </a:ext>
            </a:extLst>
          </p:cNvPr>
          <p:cNvPicPr>
            <a:picLocks noChangeAspect="1"/>
          </p:cNvPicPr>
          <p:nvPr userDrawn="1"/>
        </p:nvPicPr>
        <p:blipFill>
          <a:blip r:embed="rId7"/>
          <a:stretch>
            <a:fillRect/>
          </a:stretch>
        </p:blipFill>
        <p:spPr>
          <a:xfrm>
            <a:off x="8171580" y="6507734"/>
            <a:ext cx="515220" cy="243333"/>
          </a:xfrm>
          <a:prstGeom prst="rect">
            <a:avLst/>
          </a:prstGeom>
        </p:spPr>
      </p:pic>
      <p:sp>
        <p:nvSpPr>
          <p:cNvPr id="6" name="TextBox 5">
            <a:extLst>
              <a:ext uri="{FF2B5EF4-FFF2-40B4-BE49-F238E27FC236}">
                <a16:creationId xmlns:a16="http://schemas.microsoft.com/office/drawing/2014/main" id="{6E294CD5-DD20-4B68-894D-BB9260F1F73D}"/>
              </a:ext>
            </a:extLst>
          </p:cNvPr>
          <p:cNvSpPr txBox="1"/>
          <p:nvPr userDrawn="1"/>
        </p:nvSpPr>
        <p:spPr>
          <a:xfrm>
            <a:off x="76200" y="6528256"/>
            <a:ext cx="333375" cy="215444"/>
          </a:xfrm>
          <a:prstGeom prst="rect">
            <a:avLst/>
          </a:prstGeom>
          <a:noFill/>
        </p:spPr>
        <p:txBody>
          <a:bodyPr wrap="square" rtlCol="0">
            <a:spAutoFit/>
          </a:bodyPr>
          <a:lstStyle/>
          <a:p>
            <a:fld id="{0B59281B-3184-4DC3-A1FF-9AD6FBE57FE4}" type="slidenum">
              <a:rPr lang="en-US" sz="800" smtClean="0">
                <a:solidFill>
                  <a:schemeClr val="bg1"/>
                </a:solidFill>
                <a:latin typeface="Taub Sans" pitchFamily="2" charset="0"/>
                <a:ea typeface="Taub Sans" pitchFamily="2" charset="0"/>
                <a:cs typeface="Arial" panose="020B0604020202020204" pitchFamily="34" charset="0"/>
              </a:rPr>
              <a:pPr/>
              <a:t>‹#›</a:t>
            </a:fld>
            <a:endParaRPr lang="en-US" sz="800" dirty="0">
              <a:latin typeface="Taub Sans" pitchFamily="2" charset="0"/>
              <a:ea typeface="Taub Sans" pitchFamily="2" charset="0"/>
            </a:endParaRPr>
          </a:p>
        </p:txBody>
      </p:sp>
    </p:spTree>
    <p:extLst>
      <p:ext uri="{BB962C8B-B14F-4D97-AF65-F5344CB8AC3E}">
        <p14:creationId xmlns:p14="http://schemas.microsoft.com/office/powerpoint/2010/main" val="3650939503"/>
      </p:ext>
    </p:extLst>
  </p:cSld>
  <p:clrMap bg1="lt1" tx1="dk1" bg2="lt2" tx2="dk2" accent1="accent1" accent2="accent2" accent3="accent3" accent4="accent4" accent5="accent5" accent6="accent6" hlink="hlink" folHlink="folHlink"/>
  <p:sldLayoutIdLst>
    <p:sldLayoutId id="2147483699" r:id="rId1"/>
    <p:sldLayoutId id="2147483704" r:id="rId2"/>
    <p:sldLayoutId id="2147483708" r:id="rId3"/>
    <p:sldLayoutId id="2147483709" r:id="rId4"/>
    <p:sldLayoutId id="2147483710" r:id="rId5"/>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1200"/>
        </a:spcBef>
        <a:buClr>
          <a:srgbClr val="54565A"/>
        </a:buClr>
        <a:buFontTx/>
        <a:buChar char="—"/>
        <a:defRPr sz="1200" kern="1200">
          <a:solidFill>
            <a:schemeClr val="tx1"/>
          </a:solidFill>
          <a:latin typeface="Taub Sans" pitchFamily="2" charset="0"/>
          <a:ea typeface="Taub Sans"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360">
          <p15:clr>
            <a:srgbClr val="F26B43"/>
          </p15:clr>
        </p15:guide>
        <p15:guide id="5" orient="horz" pos="864">
          <p15:clr>
            <a:srgbClr val="F26B43"/>
          </p15:clr>
        </p15:guide>
        <p15:guide id="6" orient="horz" pos="38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F43CAA-AB66-4816-8344-C4AD0B11E6BD}"/>
              </a:ext>
            </a:extLst>
          </p:cNvPr>
          <p:cNvSpPr>
            <a:spLocks noGrp="1"/>
          </p:cNvSpPr>
          <p:nvPr>
            <p:ph type="title"/>
          </p:nvPr>
        </p:nvSpPr>
        <p:spPr>
          <a:xfrm>
            <a:off x="-1" y="1"/>
            <a:ext cx="9144001" cy="914400"/>
          </a:xfrm>
          <a:prstGeom prst="rect">
            <a:avLst/>
          </a:prstGeom>
          <a:solidFill>
            <a:schemeClr val="bg1">
              <a:lumMod val="85000"/>
            </a:schemeClr>
          </a:solidFill>
        </p:spPr>
        <p:txBody>
          <a:bodyPr vert="horz" lIns="5486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6250" y="1371600"/>
            <a:ext cx="8229600" cy="45531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D86766BB-FD54-42E6-9286-B0D2A25FD3D7}"/>
              </a:ext>
            </a:extLst>
          </p:cNvPr>
          <p:cNvSpPr/>
          <p:nvPr userDrawn="1"/>
        </p:nvSpPr>
        <p:spPr>
          <a:xfrm>
            <a:off x="0" y="6400800"/>
            <a:ext cx="9144000" cy="457200"/>
          </a:xfrm>
          <a:prstGeom prst="rect">
            <a:avLst/>
          </a:prstGeom>
          <a:solidFill>
            <a:srgbClr val="111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1pPr>
            <a:lvl2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2pPr>
            <a:lvl3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3pPr>
            <a:lvl4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4pPr>
            <a:lvl5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5pPr>
            <a:lvl6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6pPr>
            <a:lvl7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7pPr>
            <a:lvl8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8pPr>
            <a:lvl9pPr marL="0" marR="0" indent="0" algn="l" defTabSz="457200" rtl="0" fontAlgn="auto" latinLnBrk="0" hangingPunct="0">
              <a:lnSpc>
                <a:spcPct val="100000"/>
              </a:lnSpc>
              <a:spcBef>
                <a:spcPts val="0"/>
              </a:spcBef>
              <a:spcAft>
                <a:spcPts val="0"/>
              </a:spcAft>
              <a:buClrTx/>
              <a:buSzTx/>
              <a:buFontTx/>
              <a:buNone/>
              <a:tabLst/>
              <a:defRPr kumimoji="0" sz="450" b="0" i="0" u="none" strike="noStrike" cap="none" spc="0" normalizeH="0" baseline="0">
                <a:ln>
                  <a:noFill/>
                </a:ln>
                <a:solidFill>
                  <a:schemeClr val="lt1"/>
                </a:solidFill>
                <a:effectLst/>
                <a:uFillTx/>
                <a:latin typeface="+mn-lt"/>
                <a:ea typeface="+mn-ea"/>
                <a:cs typeface="+mn-cs"/>
                <a:sym typeface="TaubSans-Regular"/>
              </a:defRPr>
            </a:lvl9pPr>
          </a:lstStyle>
          <a:p>
            <a:pPr algn="ctr"/>
            <a:endParaRPr lang="en-US" sz="825" dirty="0">
              <a:solidFill>
                <a:srgbClr val="1F2125"/>
              </a:solidFill>
            </a:endParaRPr>
          </a:p>
        </p:txBody>
      </p:sp>
      <p:pic>
        <p:nvPicPr>
          <p:cNvPr id="8" name="Picture 7">
            <a:extLst>
              <a:ext uri="{FF2B5EF4-FFF2-40B4-BE49-F238E27FC236}">
                <a16:creationId xmlns:a16="http://schemas.microsoft.com/office/drawing/2014/main" id="{4C22BAE3-6B1C-4144-AD8C-3360CF4B93FE}"/>
              </a:ext>
            </a:extLst>
          </p:cNvPr>
          <p:cNvPicPr>
            <a:picLocks noChangeAspect="1"/>
          </p:cNvPicPr>
          <p:nvPr userDrawn="1"/>
        </p:nvPicPr>
        <p:blipFill>
          <a:blip r:embed="rId6"/>
          <a:stretch>
            <a:fillRect/>
          </a:stretch>
        </p:blipFill>
        <p:spPr>
          <a:xfrm>
            <a:off x="8171580" y="6507734"/>
            <a:ext cx="515220" cy="243333"/>
          </a:xfrm>
          <a:prstGeom prst="rect">
            <a:avLst/>
          </a:prstGeom>
        </p:spPr>
      </p:pic>
      <p:cxnSp>
        <p:nvCxnSpPr>
          <p:cNvPr id="12" name="Straight Connector 11">
            <a:extLst>
              <a:ext uri="{FF2B5EF4-FFF2-40B4-BE49-F238E27FC236}">
                <a16:creationId xmlns:a16="http://schemas.microsoft.com/office/drawing/2014/main" id="{CE461675-EB0B-4B02-A6ED-04B6FA301E0D}"/>
              </a:ext>
            </a:extLst>
          </p:cNvPr>
          <p:cNvCxnSpPr>
            <a:cxnSpLocks/>
          </p:cNvCxnSpPr>
          <p:nvPr userDrawn="1"/>
        </p:nvCxnSpPr>
        <p:spPr>
          <a:xfrm flipH="1">
            <a:off x="0" y="916866"/>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E46A18-D4C8-43E9-A049-C48EE069BC1E}"/>
              </a:ext>
            </a:extLst>
          </p:cNvPr>
          <p:cNvCxnSpPr>
            <a:cxnSpLocks/>
          </p:cNvCxnSpPr>
          <p:nvPr userDrawn="1"/>
        </p:nvCxnSpPr>
        <p:spPr>
          <a:xfrm flipV="1">
            <a:off x="396237" y="0"/>
            <a:ext cx="0" cy="6461118"/>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1993F36-FF65-4E20-806D-41CD695F5305}"/>
              </a:ext>
            </a:extLst>
          </p:cNvPr>
          <p:cNvSpPr txBox="1"/>
          <p:nvPr userDrawn="1"/>
        </p:nvSpPr>
        <p:spPr>
          <a:xfrm>
            <a:off x="76200" y="6528256"/>
            <a:ext cx="333375" cy="215444"/>
          </a:xfrm>
          <a:prstGeom prst="rect">
            <a:avLst/>
          </a:prstGeom>
          <a:noFill/>
        </p:spPr>
        <p:txBody>
          <a:bodyPr wrap="square" rtlCol="0">
            <a:spAutoFit/>
          </a:bodyPr>
          <a:lstStyle/>
          <a:p>
            <a:fld id="{0B59281B-3184-4DC3-A1FF-9AD6FBE57FE4}" type="slidenum">
              <a:rPr lang="en-US" sz="800" smtClean="0">
                <a:solidFill>
                  <a:schemeClr val="bg1"/>
                </a:solidFill>
                <a:ea typeface="Taub Sans" pitchFamily="2" charset="0"/>
                <a:cs typeface="Arial" panose="020B0604020202020204" pitchFamily="34" charset="0"/>
              </a:rPr>
              <a:pPr/>
              <a:t>‹#›</a:t>
            </a:fld>
            <a:endParaRPr lang="en-US" sz="800" dirty="0"/>
          </a:p>
        </p:txBody>
      </p:sp>
      <p:sp>
        <p:nvSpPr>
          <p:cNvPr id="18" name="TextBox 17">
            <a:extLst>
              <a:ext uri="{FF2B5EF4-FFF2-40B4-BE49-F238E27FC236}">
                <a16:creationId xmlns:a16="http://schemas.microsoft.com/office/drawing/2014/main" id="{FFC5DDDD-74AE-4F8E-ADBF-F071062C3A01}"/>
              </a:ext>
            </a:extLst>
          </p:cNvPr>
          <p:cNvSpPr txBox="1"/>
          <p:nvPr userDrawn="1"/>
        </p:nvSpPr>
        <p:spPr>
          <a:xfrm>
            <a:off x="571500" y="6528256"/>
            <a:ext cx="7267575" cy="215444"/>
          </a:xfrm>
          <a:prstGeom prst="rect">
            <a:avLst/>
          </a:prstGeom>
          <a:noFill/>
        </p:spPr>
        <p:txBody>
          <a:bodyPr wrap="square" lIns="0" rtlCol="0">
            <a:spAutoFit/>
          </a:bodyPr>
          <a:lstStyle/>
          <a:p>
            <a:r>
              <a:rPr lang="en-US" sz="800" dirty="0">
                <a:solidFill>
                  <a:schemeClr val="bg1"/>
                </a:solidFill>
                <a:ea typeface="Taub Sans" pitchFamily="2" charset="0"/>
                <a:cs typeface="Arial" panose="020B0604020202020204" pitchFamily="34" charset="0"/>
              </a:rPr>
              <a:t>Copyright © 2020   ADP, LLC. Proprietary and Confidential. </a:t>
            </a:r>
            <a:r>
              <a:rPr lang="en-US" sz="800" cap="all" dirty="0">
                <a:solidFill>
                  <a:schemeClr val="bg1"/>
                </a:solidFill>
                <a:ea typeface="Taub Sans" pitchFamily="2" charset="0"/>
              </a:rPr>
              <a:t>For PLAN SPONSOR Use Only — Not for Distribution to the Public</a:t>
            </a:r>
            <a:endParaRPr lang="en-US" sz="800" dirty="0"/>
          </a:p>
        </p:txBody>
      </p:sp>
    </p:spTree>
    <p:extLst>
      <p:ext uri="{BB962C8B-B14F-4D97-AF65-F5344CB8AC3E}">
        <p14:creationId xmlns:p14="http://schemas.microsoft.com/office/powerpoint/2010/main" val="41838663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Lst>
  <p:txStyles>
    <p:titleStyle>
      <a:lvl1pPr algn="l" defTabSz="914400" rtl="0" eaLnBrk="1" latinLnBrk="0" hangingPunct="1">
        <a:lnSpc>
          <a:spcPct val="90000"/>
        </a:lnSpc>
        <a:spcBef>
          <a:spcPct val="0"/>
        </a:spcBef>
        <a:buNone/>
        <a:defRPr sz="2400" kern="1200">
          <a:solidFill>
            <a:srgbClr val="111C4E"/>
          </a:solidFill>
          <a:latin typeface="Taub Sans" pitchFamily="2" charset="0"/>
          <a:ea typeface="Taub Sans"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22222"/>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rgbClr val="222222"/>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1200"/>
        </a:spcBef>
        <a:buClr>
          <a:srgbClr val="54565A"/>
        </a:buClr>
        <a:buFontTx/>
        <a:buChar char="—"/>
        <a:defRPr sz="1200" kern="1200">
          <a:solidFill>
            <a:srgbClr val="222222"/>
          </a:solidFill>
          <a:latin typeface="Taub Sans" pitchFamily="2" charset="0"/>
          <a:ea typeface="Taub Sans"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360">
          <p15:clr>
            <a:srgbClr val="F26B43"/>
          </p15:clr>
        </p15:guide>
        <p15:guide id="5" orient="horz" pos="864">
          <p15:clr>
            <a:srgbClr val="F26B43"/>
          </p15:clr>
        </p15:guide>
        <p15:guide id="6" orient="horz" pos="424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92B37-EA94-4232-BFD3-969FD002C5A6}"/>
              </a:ext>
            </a:extLst>
          </p:cNvPr>
          <p:cNvSpPr/>
          <p:nvPr userDrawn="1"/>
        </p:nvSpPr>
        <p:spPr>
          <a:xfrm>
            <a:off x="0" y="2530549"/>
            <a:ext cx="5955030" cy="1820471"/>
          </a:xfrm>
          <a:prstGeom prst="rect">
            <a:avLst/>
          </a:prstGeom>
          <a:solidFill>
            <a:srgbClr val="D02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ub Sans" pitchFamily="2" charset="0"/>
            </a:endParaRPr>
          </a:p>
        </p:txBody>
      </p:sp>
      <p:pic>
        <p:nvPicPr>
          <p:cNvPr id="18" name="Picture 17">
            <a:extLst>
              <a:ext uri="{FF2B5EF4-FFF2-40B4-BE49-F238E27FC236}">
                <a16:creationId xmlns:a16="http://schemas.microsoft.com/office/drawing/2014/main" id="{3B9257CF-06F3-4FEB-92A7-ED11C1FD68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5688" y="2879394"/>
            <a:ext cx="1644033" cy="1171610"/>
          </a:xfrm>
          <a:prstGeom prst="rect">
            <a:avLst/>
          </a:prstGeom>
        </p:spPr>
      </p:pic>
      <p:cxnSp>
        <p:nvCxnSpPr>
          <p:cNvPr id="13" name="Straight Connector 12">
            <a:extLst>
              <a:ext uri="{FF2B5EF4-FFF2-40B4-BE49-F238E27FC236}">
                <a16:creationId xmlns:a16="http://schemas.microsoft.com/office/drawing/2014/main" id="{33E5C693-D2E6-4B6B-BBC5-08B5A6A44D6E}"/>
              </a:ext>
            </a:extLst>
          </p:cNvPr>
          <p:cNvCxnSpPr>
            <a:cxnSpLocks/>
          </p:cNvCxnSpPr>
          <p:nvPr userDrawn="1"/>
        </p:nvCxnSpPr>
        <p:spPr>
          <a:xfrm>
            <a:off x="0" y="2059577"/>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7AB264-333D-4F60-9464-FC10C39AF715}"/>
              </a:ext>
            </a:extLst>
          </p:cNvPr>
          <p:cNvCxnSpPr>
            <a:cxnSpLocks/>
          </p:cNvCxnSpPr>
          <p:nvPr userDrawn="1"/>
        </p:nvCxnSpPr>
        <p:spPr>
          <a:xfrm>
            <a:off x="0" y="4804954"/>
            <a:ext cx="9144000" cy="0"/>
          </a:xfrm>
          <a:prstGeom prst="line">
            <a:avLst/>
          </a:prstGeom>
          <a:ln>
            <a:solidFill>
              <a:srgbClr val="9889C1">
                <a:alpha val="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B76B5-9020-431B-AD7F-E0EA9E627EB6}"/>
              </a:ext>
            </a:extLst>
          </p:cNvPr>
          <p:cNvCxnSpPr>
            <a:cxnSpLocks/>
          </p:cNvCxnSpPr>
          <p:nvPr userDrawn="1"/>
        </p:nvCxnSpPr>
        <p:spPr>
          <a:xfrm>
            <a:off x="0" y="2531346"/>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64C434-25B4-4421-BDBF-CC21F88B750C}"/>
              </a:ext>
            </a:extLst>
          </p:cNvPr>
          <p:cNvCxnSpPr>
            <a:cxnSpLocks/>
          </p:cNvCxnSpPr>
          <p:nvPr userDrawn="1"/>
        </p:nvCxnSpPr>
        <p:spPr>
          <a:xfrm>
            <a:off x="0" y="4347122"/>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0D2DA6D-9307-483B-83D8-B4D4F88163D9}"/>
              </a:ext>
            </a:extLst>
          </p:cNvPr>
          <p:cNvSpPr txBox="1"/>
          <p:nvPr userDrawn="1"/>
        </p:nvSpPr>
        <p:spPr>
          <a:xfrm>
            <a:off x="331639" y="3209951"/>
            <a:ext cx="5474368" cy="46166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i="0" u="none" strike="noStrike" kern="1200" baseline="30000" dirty="0">
                <a:solidFill>
                  <a:schemeClr val="bg1"/>
                </a:solidFill>
                <a:latin typeface="Taub Sans" pitchFamily="2" charset="0"/>
                <a:ea typeface="Taub Sans" pitchFamily="2" charset="0"/>
                <a:cs typeface="+mn-cs"/>
              </a:rPr>
              <a:t>For more information, visit </a:t>
            </a:r>
            <a:r>
              <a:rPr lang="en-US" sz="2400" b="0" i="0" u="none" strike="noStrike" kern="1200" baseline="30000" dirty="0">
                <a:solidFill>
                  <a:schemeClr val="bg1"/>
                </a:solidFill>
                <a:latin typeface="Taub Sans Heavy" pitchFamily="2" charset="0"/>
                <a:ea typeface="Taub Sans Heavy" pitchFamily="2" charset="0"/>
                <a:cs typeface="+mn-cs"/>
              </a:rPr>
              <a:t>www.mykplan.com</a:t>
            </a:r>
            <a:endParaRPr lang="en-US" b="0" dirty="0">
              <a:latin typeface="Taub Sans" pitchFamily="2" charset="0"/>
            </a:endParaRPr>
          </a:p>
        </p:txBody>
      </p:sp>
    </p:spTree>
    <p:extLst>
      <p:ext uri="{BB962C8B-B14F-4D97-AF65-F5344CB8AC3E}">
        <p14:creationId xmlns:p14="http://schemas.microsoft.com/office/powerpoint/2010/main" val="540864643"/>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2400" kern="1200">
          <a:solidFill>
            <a:srgbClr val="111C4E"/>
          </a:solidFill>
          <a:latin typeface="TaubSans-Regular"/>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5472">
          <p15:clr>
            <a:srgbClr val="F26B43"/>
          </p15:clr>
        </p15:guide>
        <p15:guide id="3" pos="2880">
          <p15:clr>
            <a:srgbClr val="F26B43"/>
          </p15:clr>
        </p15:guide>
        <p15:guide id="4" pos="288">
          <p15:clr>
            <a:srgbClr val="F26B43"/>
          </p15:clr>
        </p15:guide>
        <p15:guide id="5" orient="horz" pos="42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hyperlink" Target="https://mobile.adp.com/"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78.sv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sv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45.svg"/><Relationship Id="rId4" Type="http://schemas.openxmlformats.org/officeDocument/2006/relationships/image" Target="../media/image41.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3E7AE3-851F-4D37-B8B8-8EF893DCE6AB}"/>
              </a:ext>
            </a:extLst>
          </p:cNvPr>
          <p:cNvSpPr>
            <a:spLocks noGrp="1"/>
          </p:cNvSpPr>
          <p:nvPr>
            <p:ph type="title"/>
          </p:nvPr>
        </p:nvSpPr>
        <p:spPr>
          <a:xfrm>
            <a:off x="0" y="2839453"/>
            <a:ext cx="4572000" cy="1527832"/>
          </a:xfrm>
          <a:prstGeom prst="rect">
            <a:avLst/>
          </a:prstGeom>
        </p:spPr>
        <p:txBody>
          <a:bodyPr wrap="none"/>
          <a:lstStyle/>
          <a:p>
            <a:pPr>
              <a:lnSpc>
                <a:spcPct val="100000"/>
              </a:lnSpc>
              <a:spcBef>
                <a:spcPts val="1200"/>
              </a:spcBef>
            </a:pPr>
            <a:r>
              <a:rPr lang="en-US" sz="3200" dirty="0">
                <a:latin typeface="Taub Sans" pitchFamily="2" charset="0"/>
                <a:ea typeface="Taub Sans" pitchFamily="2" charset="0"/>
              </a:rPr>
              <a:t>Weathering the storm</a:t>
            </a:r>
            <a:endParaRPr lang="en-US" sz="2000" dirty="0"/>
          </a:p>
        </p:txBody>
      </p:sp>
      <p:sp>
        <p:nvSpPr>
          <p:cNvPr id="6" name="Text Placeholder 2">
            <a:extLst>
              <a:ext uri="{FF2B5EF4-FFF2-40B4-BE49-F238E27FC236}">
                <a16:creationId xmlns:a16="http://schemas.microsoft.com/office/drawing/2014/main" id="{15B43967-33F0-408C-A9EC-C4CD4DD0657D}"/>
              </a:ext>
            </a:extLst>
          </p:cNvPr>
          <p:cNvSpPr>
            <a:spLocks noGrp="1"/>
          </p:cNvSpPr>
          <p:nvPr>
            <p:ph type="body" sz="quarter" idx="11"/>
          </p:nvPr>
        </p:nvSpPr>
        <p:spPr>
          <a:prstGeom prst="rect">
            <a:avLst/>
          </a:prstGeom>
        </p:spPr>
        <p:txBody>
          <a:bodyPr/>
          <a:lstStyle>
            <a:lvl1pPr>
              <a:defRPr sz="2000">
                <a:solidFill>
                  <a:srgbClr val="D0271D"/>
                </a:solidFill>
                <a:latin typeface="Taub Sans" pitchFamily="2" charset="0"/>
                <a:ea typeface="Taub Sans" pitchFamily="2" charset="0"/>
              </a:defRPr>
            </a:lvl1pPr>
          </a:lstStyle>
          <a:p>
            <a:pPr lvl="0"/>
            <a:r>
              <a:rPr lang="en-US" dirty="0">
                <a:solidFill>
                  <a:schemeClr val="bg1"/>
                </a:solidFill>
              </a:rPr>
              <a:t>Date  |   Location</a:t>
            </a:r>
          </a:p>
        </p:txBody>
      </p:sp>
      <p:sp>
        <p:nvSpPr>
          <p:cNvPr id="4" name="TextBox 3">
            <a:extLst>
              <a:ext uri="{FF2B5EF4-FFF2-40B4-BE49-F238E27FC236}">
                <a16:creationId xmlns:a16="http://schemas.microsoft.com/office/drawing/2014/main" id="{A057CBBA-D64B-4011-B192-333036E60435}"/>
              </a:ext>
            </a:extLst>
          </p:cNvPr>
          <p:cNvSpPr txBox="1"/>
          <p:nvPr/>
        </p:nvSpPr>
        <p:spPr>
          <a:xfrm>
            <a:off x="457199" y="6521679"/>
            <a:ext cx="6105525" cy="215444"/>
          </a:xfrm>
          <a:prstGeom prst="rect">
            <a:avLst/>
          </a:prstGeom>
          <a:noFill/>
        </p:spPr>
        <p:txBody>
          <a:bodyPr wrap="square" lIns="0" r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aub Sans" pitchFamily="2" charset="0"/>
                <a:ea typeface="Taub Sans" pitchFamily="2" charset="0"/>
                <a:cs typeface="Arial" panose="020B0604020202020204" pitchFamily="34" charset="0"/>
              </a:rPr>
              <a:t>Copyright © 2020   ADP, LLC. Proprietary and Confidential. </a:t>
            </a:r>
            <a:r>
              <a:rPr kumimoji="0" lang="en-US" sz="800" b="0" i="0" u="none" strike="noStrike" kern="1200" cap="all" spc="0" normalizeH="0" baseline="0" noProof="0" dirty="0">
                <a:ln>
                  <a:noFill/>
                </a:ln>
                <a:solidFill>
                  <a:prstClr val="black"/>
                </a:solidFill>
                <a:effectLst/>
                <a:uLnTx/>
                <a:uFillTx/>
                <a:latin typeface="Taub Sans" pitchFamily="2" charset="0"/>
                <a:ea typeface="Taub Sans" pitchFamily="2" charset="0"/>
                <a:cs typeface="+mn-cs"/>
              </a:rPr>
              <a:t>For PLAN SPONSOR Use Only — Not for Distribution to the Public</a:t>
            </a:r>
            <a:r>
              <a:rPr kumimoji="0" lang="en-US" sz="800" b="0" i="0" u="none" strike="noStrike" kern="1200" cap="none" spc="0" normalizeH="0" baseline="30000" noProof="0" dirty="0">
                <a:ln>
                  <a:noFill/>
                </a:ln>
                <a:solidFill>
                  <a:prstClr val="black"/>
                </a:solidFill>
                <a:effectLst/>
                <a:uLnTx/>
                <a:uFillTx/>
                <a:latin typeface="Taub Sans" pitchFamily="2" charset="0"/>
                <a:ea typeface="Taub Sans" pitchFamily="2" charset="0"/>
                <a:cs typeface="+mn-cs"/>
              </a:rPr>
              <a:t>.</a:t>
            </a:r>
          </a:p>
        </p:txBody>
      </p:sp>
      <p:sp>
        <p:nvSpPr>
          <p:cNvPr id="2" name="TextBox 1">
            <a:extLst>
              <a:ext uri="{FF2B5EF4-FFF2-40B4-BE49-F238E27FC236}">
                <a16:creationId xmlns:a16="http://schemas.microsoft.com/office/drawing/2014/main" id="{5082A104-323D-4FBF-A009-422556F7F15D}"/>
              </a:ext>
            </a:extLst>
          </p:cNvPr>
          <p:cNvSpPr txBox="1"/>
          <p:nvPr/>
        </p:nvSpPr>
        <p:spPr>
          <a:xfrm>
            <a:off x="457199" y="3971498"/>
            <a:ext cx="3732664" cy="646331"/>
          </a:xfrm>
          <a:prstGeom prst="rect">
            <a:avLst/>
          </a:prstGeom>
          <a:noFill/>
        </p:spPr>
        <p:txBody>
          <a:bodyPr wrap="square" lIns="0" rIns="0" rtlCol="0">
            <a:spAutoFit/>
          </a:bodyPr>
          <a:lstStyle/>
          <a:p>
            <a:r>
              <a:rPr lang="en-US" dirty="0">
                <a:solidFill>
                  <a:schemeClr val="bg1"/>
                </a:solidFill>
                <a:latin typeface="Taub Sans" pitchFamily="2" charset="0"/>
                <a:ea typeface="Taub Sans" pitchFamily="2" charset="0"/>
              </a:rPr>
              <a:t>How a financial wellness program </a:t>
            </a:r>
            <a:br>
              <a:rPr lang="en-US" dirty="0">
                <a:solidFill>
                  <a:schemeClr val="bg1"/>
                </a:solidFill>
                <a:latin typeface="Taub Sans" pitchFamily="2" charset="0"/>
                <a:ea typeface="Taub Sans" pitchFamily="2" charset="0"/>
              </a:rPr>
            </a:br>
            <a:r>
              <a:rPr lang="en-US" dirty="0">
                <a:solidFill>
                  <a:schemeClr val="bg1"/>
                </a:solidFill>
                <a:latin typeface="Taub Sans" pitchFamily="2" charset="0"/>
                <a:ea typeface="Taub Sans" pitchFamily="2" charset="0"/>
              </a:rPr>
              <a:t>can help you and your employees</a:t>
            </a:r>
          </a:p>
        </p:txBody>
      </p:sp>
    </p:spTree>
    <p:extLst>
      <p:ext uri="{BB962C8B-B14F-4D97-AF65-F5344CB8AC3E}">
        <p14:creationId xmlns:p14="http://schemas.microsoft.com/office/powerpoint/2010/main" val="3894304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A15067-B8DD-41F1-8AC9-68434F774609}"/>
              </a:ext>
            </a:extLst>
          </p:cNvPr>
          <p:cNvSpPr>
            <a:spLocks noGrp="1"/>
          </p:cNvSpPr>
          <p:nvPr>
            <p:ph type="title"/>
          </p:nvPr>
        </p:nvSpPr>
        <p:spPr/>
        <p:txBody>
          <a:bodyPr/>
          <a:lstStyle/>
          <a:p>
            <a:r>
              <a:rPr lang="en-US" dirty="0">
                <a:latin typeface="Taub Sans" pitchFamily="2" charset="0"/>
                <a:ea typeface="Taub Sans" pitchFamily="2" charset="0"/>
              </a:rPr>
              <a:t>Highs and lows of investing </a:t>
            </a:r>
          </a:p>
        </p:txBody>
      </p:sp>
      <p:sp>
        <p:nvSpPr>
          <p:cNvPr id="6" name="TextBox 9">
            <a:extLst>
              <a:ext uri="{FF2B5EF4-FFF2-40B4-BE49-F238E27FC236}">
                <a16:creationId xmlns:a16="http://schemas.microsoft.com/office/drawing/2014/main" id="{96AB9799-E54F-7F4E-8EE5-E061C29C9F61}"/>
              </a:ext>
            </a:extLst>
          </p:cNvPr>
          <p:cNvSpPr txBox="1">
            <a:spLocks noChangeArrowheads="1"/>
          </p:cNvSpPr>
          <p:nvPr/>
        </p:nvSpPr>
        <p:spPr bwMode="auto">
          <a:xfrm>
            <a:off x="571500" y="2486829"/>
            <a:ext cx="3207090" cy="2437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85750" indent="-285750">
              <a:spcBef>
                <a:spcPts val="900"/>
              </a:spcBef>
              <a:buClr>
                <a:schemeClr val="bg1">
                  <a:lumMod val="50000"/>
                </a:schemeClr>
              </a:buClr>
              <a:buFont typeface="Wingdings" panose="05000000000000000000" pitchFamily="2" charset="2"/>
              <a:buChar char="§"/>
            </a:pPr>
            <a:r>
              <a:rPr lang="en-US" dirty="0">
                <a:solidFill>
                  <a:srgbClr val="000000"/>
                </a:solidFill>
                <a:latin typeface="Taub Sans" pitchFamily="2" charset="0"/>
                <a:ea typeface="Taub Sans" pitchFamily="2" charset="0"/>
                <a:cs typeface="Taub Sans Regular"/>
              </a:rPr>
              <a:t>Stock market movement is natural</a:t>
            </a:r>
          </a:p>
          <a:p>
            <a:pPr marL="285750" indent="-285750">
              <a:spcBef>
                <a:spcPts val="900"/>
              </a:spcBef>
              <a:buClr>
                <a:schemeClr val="bg1">
                  <a:lumMod val="50000"/>
                </a:schemeClr>
              </a:buClr>
              <a:buFont typeface="Wingdings" panose="05000000000000000000" pitchFamily="2" charset="2"/>
              <a:buChar char="§"/>
            </a:pPr>
            <a:r>
              <a:rPr lang="en-US" dirty="0">
                <a:solidFill>
                  <a:srgbClr val="000000"/>
                </a:solidFill>
                <a:latin typeface="Taub Sans" pitchFamily="2" charset="0"/>
                <a:ea typeface="Taub Sans" pitchFamily="2" charset="0"/>
                <a:cs typeface="Taub Sans Regular"/>
              </a:rPr>
              <a:t>Investing can be emotional</a:t>
            </a:r>
          </a:p>
          <a:p>
            <a:pPr marL="285750" indent="-285750">
              <a:spcBef>
                <a:spcPts val="900"/>
              </a:spcBef>
              <a:buClr>
                <a:schemeClr val="bg1">
                  <a:lumMod val="50000"/>
                </a:schemeClr>
              </a:buClr>
              <a:buFont typeface="Wingdings" panose="05000000000000000000" pitchFamily="2" charset="2"/>
              <a:buChar char="§"/>
            </a:pPr>
            <a:r>
              <a:rPr lang="en-US" dirty="0">
                <a:solidFill>
                  <a:srgbClr val="000000"/>
                </a:solidFill>
                <a:latin typeface="Taub Sans" pitchFamily="2" charset="0"/>
                <a:ea typeface="Taub Sans" pitchFamily="2" charset="0"/>
                <a:cs typeface="Taub Sans Regular"/>
              </a:rPr>
              <a:t>Do not buy high and </a:t>
            </a:r>
            <a:br>
              <a:rPr lang="en-US" dirty="0">
                <a:solidFill>
                  <a:srgbClr val="000000"/>
                </a:solidFill>
                <a:latin typeface="Taub Sans" pitchFamily="2" charset="0"/>
                <a:ea typeface="Taub Sans" pitchFamily="2" charset="0"/>
                <a:cs typeface="Taub Sans Regular"/>
              </a:rPr>
            </a:br>
            <a:r>
              <a:rPr lang="en-US" dirty="0">
                <a:solidFill>
                  <a:srgbClr val="000000"/>
                </a:solidFill>
                <a:latin typeface="Taub Sans" pitchFamily="2" charset="0"/>
                <a:ea typeface="Taub Sans" pitchFamily="2" charset="0"/>
                <a:cs typeface="Taub Sans Regular"/>
              </a:rPr>
              <a:t>sell low</a:t>
            </a:r>
          </a:p>
        </p:txBody>
      </p:sp>
      <p:sp>
        <p:nvSpPr>
          <p:cNvPr id="14" name="Rectangle 13">
            <a:extLst>
              <a:ext uri="{FF2B5EF4-FFF2-40B4-BE49-F238E27FC236}">
                <a16:creationId xmlns:a16="http://schemas.microsoft.com/office/drawing/2014/main" id="{9F0A4D90-31CE-8F46-A38C-9D5835FD104B}"/>
              </a:ext>
            </a:extLst>
          </p:cNvPr>
          <p:cNvSpPr/>
          <p:nvPr/>
        </p:nvSpPr>
        <p:spPr>
          <a:xfrm>
            <a:off x="5342466" y="1686878"/>
            <a:ext cx="3801534" cy="3654555"/>
          </a:xfrm>
          <a:prstGeom prst="rect">
            <a:avLst/>
          </a:prstGeom>
          <a:solidFill>
            <a:srgbClr val="121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8078" t="44547" r="19925" b="16905"/>
          <a:stretch/>
        </p:blipFill>
        <p:spPr>
          <a:xfrm>
            <a:off x="3875409" y="1686878"/>
            <a:ext cx="4811391" cy="3661785"/>
          </a:xfrm>
          <a:prstGeom prst="rect">
            <a:avLst/>
          </a:prstGeom>
        </p:spPr>
      </p:pic>
    </p:spTree>
    <p:extLst>
      <p:ext uri="{BB962C8B-B14F-4D97-AF65-F5344CB8AC3E}">
        <p14:creationId xmlns:p14="http://schemas.microsoft.com/office/powerpoint/2010/main" val="4064822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Stay focused</a:t>
            </a:r>
          </a:p>
        </p:txBody>
      </p:sp>
      <p:sp>
        <p:nvSpPr>
          <p:cNvPr id="9" name="Rectangle 8">
            <a:extLst>
              <a:ext uri="{FF2B5EF4-FFF2-40B4-BE49-F238E27FC236}">
                <a16:creationId xmlns:a16="http://schemas.microsoft.com/office/drawing/2014/main" id="{539F0DC0-22C0-4E2A-8364-9C338819C8A4}"/>
              </a:ext>
            </a:extLst>
          </p:cNvPr>
          <p:cNvSpPr>
            <a:spLocks noGrp="1" noChangeArrowheads="1"/>
          </p:cNvSpPr>
          <p:nvPr/>
        </p:nvSpPr>
        <p:spPr bwMode="gray">
          <a:xfrm>
            <a:off x="571500" y="988021"/>
            <a:ext cx="8229600" cy="3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1700">
                <a:solidFill>
                  <a:schemeClr val="tx2"/>
                </a:solidFill>
                <a:latin typeface="Morningstar 1 Light"/>
                <a:ea typeface="MS PGothic" panose="020B0600070205080204" pitchFamily="34" charset="-128"/>
                <a:cs typeface="MS PGothic" charset="0"/>
              </a:defRPr>
            </a:lvl1pPr>
            <a:lvl2pPr algn="l" rtl="0" eaLnBrk="0" fontAlgn="base" hangingPunct="0">
              <a:spcBef>
                <a:spcPct val="0"/>
              </a:spcBef>
              <a:spcAft>
                <a:spcPct val="0"/>
              </a:spcAft>
              <a:defRPr sz="1700">
                <a:solidFill>
                  <a:schemeClr val="tx2"/>
                </a:solidFill>
                <a:latin typeface="Morningstar 1 Light" charset="0"/>
                <a:ea typeface="MS PGothic" panose="020B0600070205080204" pitchFamily="34" charset="-128"/>
                <a:cs typeface="MS PGothic" charset="0"/>
              </a:defRPr>
            </a:lvl2pPr>
            <a:lvl3pPr algn="l" rtl="0" eaLnBrk="0" fontAlgn="base" hangingPunct="0">
              <a:spcBef>
                <a:spcPct val="0"/>
              </a:spcBef>
              <a:spcAft>
                <a:spcPct val="0"/>
              </a:spcAft>
              <a:defRPr sz="1700">
                <a:solidFill>
                  <a:schemeClr val="tx2"/>
                </a:solidFill>
                <a:latin typeface="Morningstar 1 Light" charset="0"/>
                <a:ea typeface="MS PGothic" panose="020B0600070205080204" pitchFamily="34" charset="-128"/>
                <a:cs typeface="MS PGothic" charset="0"/>
              </a:defRPr>
            </a:lvl3pPr>
            <a:lvl4pPr algn="l" rtl="0" eaLnBrk="0" fontAlgn="base" hangingPunct="0">
              <a:spcBef>
                <a:spcPct val="0"/>
              </a:spcBef>
              <a:spcAft>
                <a:spcPct val="0"/>
              </a:spcAft>
              <a:defRPr sz="1700">
                <a:solidFill>
                  <a:schemeClr val="tx2"/>
                </a:solidFill>
                <a:latin typeface="Morningstar 1 Light" charset="0"/>
                <a:ea typeface="MS PGothic" panose="020B0600070205080204" pitchFamily="34" charset="-128"/>
                <a:cs typeface="MS PGothic" charset="0"/>
              </a:defRPr>
            </a:lvl4pPr>
            <a:lvl5pPr algn="l" rtl="0" eaLnBrk="0" fontAlgn="base" hangingPunct="0">
              <a:spcBef>
                <a:spcPct val="0"/>
              </a:spcBef>
              <a:spcAft>
                <a:spcPct val="0"/>
              </a:spcAft>
              <a:defRPr sz="1700">
                <a:solidFill>
                  <a:schemeClr val="tx2"/>
                </a:solidFill>
                <a:latin typeface="Morningstar 1 Light" charset="0"/>
                <a:ea typeface="MS PGothic" panose="020B0600070205080204" pitchFamily="34" charset="-128"/>
                <a:cs typeface="MS PGothic" charset="0"/>
              </a:defRPr>
            </a:lvl5pPr>
            <a:lvl6pPr marL="457200" algn="l" rtl="0" fontAlgn="base">
              <a:spcBef>
                <a:spcPct val="0"/>
              </a:spcBef>
              <a:spcAft>
                <a:spcPct val="0"/>
              </a:spcAft>
              <a:defRPr sz="1700">
                <a:solidFill>
                  <a:schemeClr val="tx2"/>
                </a:solidFill>
                <a:latin typeface="Arial" charset="0"/>
              </a:defRPr>
            </a:lvl6pPr>
            <a:lvl7pPr marL="914400" algn="l" rtl="0" fontAlgn="base">
              <a:spcBef>
                <a:spcPct val="0"/>
              </a:spcBef>
              <a:spcAft>
                <a:spcPct val="0"/>
              </a:spcAft>
              <a:defRPr sz="1700">
                <a:solidFill>
                  <a:schemeClr val="tx2"/>
                </a:solidFill>
                <a:latin typeface="Arial" charset="0"/>
              </a:defRPr>
            </a:lvl7pPr>
            <a:lvl8pPr marL="1371600" algn="l" rtl="0" fontAlgn="base">
              <a:spcBef>
                <a:spcPct val="0"/>
              </a:spcBef>
              <a:spcAft>
                <a:spcPct val="0"/>
              </a:spcAft>
              <a:defRPr sz="1700">
                <a:solidFill>
                  <a:schemeClr val="tx2"/>
                </a:solidFill>
                <a:latin typeface="Arial" charset="0"/>
              </a:defRPr>
            </a:lvl8pPr>
            <a:lvl9pPr marL="1828800" algn="l" rtl="0" fontAlgn="base">
              <a:spcBef>
                <a:spcPct val="0"/>
              </a:spcBef>
              <a:spcAft>
                <a:spcPct val="0"/>
              </a:spcAft>
              <a:defRPr sz="1700">
                <a:solidFill>
                  <a:schemeClr val="tx2"/>
                </a:solidFill>
                <a:latin typeface="Arial" charset="0"/>
              </a:defRPr>
            </a:lvl9pPr>
          </a:lstStyle>
          <a:p>
            <a:pPr eaLnBrk="1" hangingPunct="1">
              <a:defRPr/>
            </a:pPr>
            <a:r>
              <a:rPr lang="en-US" altLang="en-US" sz="1800" dirty="0">
                <a:solidFill>
                  <a:srgbClr val="111C4E"/>
                </a:solidFill>
                <a:latin typeface="Taub Sans" pitchFamily="2" charset="0"/>
                <a:ea typeface="Taub Sans" pitchFamily="2" charset="0"/>
                <a:cs typeface="Arial"/>
              </a:rPr>
              <a:t>U.S. Market Downturns and Recoveries since 1926</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924" r="16321"/>
          <a:stretch/>
        </p:blipFill>
        <p:spPr bwMode="auto">
          <a:xfrm>
            <a:off x="571500" y="1511519"/>
            <a:ext cx="7167054" cy="396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538805" y="6024916"/>
            <a:ext cx="196206" cy="166020"/>
          </a:xfrm>
          <a:prstGeom prst="rect">
            <a:avLst/>
          </a:prstGeom>
        </p:spPr>
      </p:pic>
      <p:pic>
        <p:nvPicPr>
          <p:cNvPr id="11" name="Picture 10"/>
          <p:cNvPicPr>
            <a:picLocks noChangeAspect="1"/>
          </p:cNvPicPr>
          <p:nvPr/>
        </p:nvPicPr>
        <p:blipFill rotWithShape="1">
          <a:blip r:embed="rId5"/>
          <a:srcRect l="-4899" t="38508" r="-1" b="-15607"/>
          <a:stretch/>
        </p:blipFill>
        <p:spPr>
          <a:xfrm>
            <a:off x="511643" y="6245152"/>
            <a:ext cx="223367" cy="162294"/>
          </a:xfrm>
          <a:prstGeom prst="rect">
            <a:avLst/>
          </a:prstGeom>
        </p:spPr>
      </p:pic>
      <p:pic>
        <p:nvPicPr>
          <p:cNvPr id="12" name="Picture 11"/>
          <p:cNvPicPr>
            <a:picLocks noChangeAspect="1"/>
          </p:cNvPicPr>
          <p:nvPr/>
        </p:nvPicPr>
        <p:blipFill rotWithShape="1">
          <a:blip r:embed="rId6"/>
          <a:srcRect t="12731"/>
          <a:stretch/>
        </p:blipFill>
        <p:spPr>
          <a:xfrm>
            <a:off x="565645" y="5867002"/>
            <a:ext cx="150971" cy="167683"/>
          </a:xfrm>
          <a:prstGeom prst="rect">
            <a:avLst/>
          </a:prstGeom>
        </p:spPr>
      </p:pic>
      <p:sp>
        <p:nvSpPr>
          <p:cNvPr id="13" name="TextBox 12"/>
          <p:cNvSpPr txBox="1"/>
          <p:nvPr/>
        </p:nvSpPr>
        <p:spPr>
          <a:xfrm>
            <a:off x="655485" y="5825888"/>
            <a:ext cx="8061629" cy="559127"/>
          </a:xfrm>
          <a:prstGeom prst="rect">
            <a:avLst/>
          </a:prstGeom>
          <a:noFill/>
        </p:spPr>
        <p:txBody>
          <a:bodyPr wrap="square" rtlCol="0">
            <a:spAutoFit/>
          </a:bodyPr>
          <a:lstStyle/>
          <a:p>
            <a:r>
              <a:rPr lang="en-US" sz="900" dirty="0">
                <a:solidFill>
                  <a:srgbClr val="000000"/>
                </a:solidFill>
                <a:latin typeface="Taub Sans" pitchFamily="2" charset="0"/>
                <a:ea typeface="Taub Sans" pitchFamily="2" charset="0"/>
              </a:rPr>
              <a:t>An expansion measures subsequent market performance from the end of the recovery until it reaches the next peak level before another 20% decline</a:t>
            </a:r>
          </a:p>
          <a:p>
            <a:pPr>
              <a:spcBef>
                <a:spcPts val="200"/>
              </a:spcBef>
            </a:pPr>
            <a:r>
              <a:rPr lang="en-US" sz="900" dirty="0">
                <a:solidFill>
                  <a:srgbClr val="000000"/>
                </a:solidFill>
                <a:latin typeface="Taub Sans" pitchFamily="2" charset="0"/>
                <a:ea typeface="Taub Sans" pitchFamily="2" charset="0"/>
              </a:rPr>
              <a:t>A downturn is defined by a decline in the stock market from its peak by 20% or more</a:t>
            </a:r>
          </a:p>
          <a:p>
            <a:pPr>
              <a:spcBef>
                <a:spcPts val="200"/>
              </a:spcBef>
            </a:pPr>
            <a:r>
              <a:rPr lang="en-US" sz="900" dirty="0">
                <a:solidFill>
                  <a:srgbClr val="000000"/>
                </a:solidFill>
                <a:latin typeface="Taub Sans" pitchFamily="2" charset="0"/>
                <a:ea typeface="Taub Sans" pitchFamily="2" charset="0"/>
              </a:rPr>
              <a:t>A recovery is represented as the number of months from the bottom of a contraction to when the market reaches the level of its previous peak again</a:t>
            </a:r>
          </a:p>
        </p:txBody>
      </p:sp>
      <p:pic>
        <p:nvPicPr>
          <p:cNvPr id="14" name="Picture 13"/>
          <p:cNvPicPr>
            <a:picLocks noChangeAspect="1"/>
          </p:cNvPicPr>
          <p:nvPr/>
        </p:nvPicPr>
        <p:blipFill>
          <a:blip r:embed="rId7"/>
          <a:stretch>
            <a:fillRect/>
          </a:stretch>
        </p:blipFill>
        <p:spPr>
          <a:xfrm>
            <a:off x="7774241" y="1445553"/>
            <a:ext cx="1204668" cy="1529002"/>
          </a:xfrm>
          <a:prstGeom prst="rect">
            <a:avLst/>
          </a:prstGeom>
        </p:spPr>
      </p:pic>
      <p:sp>
        <p:nvSpPr>
          <p:cNvPr id="2" name="TextBox 1"/>
          <p:cNvSpPr txBox="1"/>
          <p:nvPr/>
        </p:nvSpPr>
        <p:spPr>
          <a:xfrm>
            <a:off x="529327" y="5603402"/>
            <a:ext cx="8449582" cy="400110"/>
          </a:xfrm>
          <a:prstGeom prst="rect">
            <a:avLst/>
          </a:prstGeom>
          <a:noFill/>
        </p:spPr>
        <p:txBody>
          <a:bodyPr wrap="square" rtlCol="0">
            <a:spAutoFit/>
          </a:bodyPr>
          <a:lstStyle/>
          <a:p>
            <a:r>
              <a:rPr lang="en-US" sz="1000" dirty="0">
                <a:solidFill>
                  <a:srgbClr val="000000"/>
                </a:solidFill>
                <a:latin typeface="Taub Sans" pitchFamily="2" charset="0"/>
                <a:ea typeface="Taub Sans" pitchFamily="2" charset="0"/>
              </a:rPr>
              <a:t>Source: </a:t>
            </a:r>
            <a:r>
              <a:rPr lang="en-US" altLang="en-US" sz="1000" dirty="0">
                <a:solidFill>
                  <a:srgbClr val="000000"/>
                </a:solidFill>
                <a:latin typeface="Taub Sans" pitchFamily="2" charset="0"/>
                <a:ea typeface="Taub Sans" pitchFamily="2" charset="0"/>
              </a:rPr>
              <a:t>Stocks—Ibbotson Associates SBBI U.S. Large Stock Index. ©2019 Morningstar. All Rights Reserved.</a:t>
            </a:r>
          </a:p>
          <a:p>
            <a:endParaRPr lang="en-US" sz="1000" dirty="0">
              <a:solidFill>
                <a:srgbClr val="000000"/>
              </a:solidFill>
              <a:latin typeface="Taub Sans" pitchFamily="2" charset="0"/>
              <a:ea typeface="Taub Sans" pitchFamily="2" charset="0"/>
            </a:endParaRPr>
          </a:p>
        </p:txBody>
      </p:sp>
    </p:spTree>
    <p:extLst>
      <p:ext uri="{BB962C8B-B14F-4D97-AF65-F5344CB8AC3E}">
        <p14:creationId xmlns:p14="http://schemas.microsoft.com/office/powerpoint/2010/main" val="4046197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DC5B2-2530-47C8-88F7-4AAE7EBCD298}"/>
              </a:ext>
            </a:extLst>
          </p:cNvPr>
          <p:cNvSpPr>
            <a:spLocks noGrp="1"/>
          </p:cNvSpPr>
          <p:nvPr>
            <p:ph type="title"/>
          </p:nvPr>
        </p:nvSpPr>
        <p:spPr/>
        <p:txBody>
          <a:bodyPr/>
          <a:lstStyle/>
          <a:p>
            <a:r>
              <a:rPr lang="en-US" dirty="0"/>
              <a:t>Stay invested</a:t>
            </a:r>
          </a:p>
        </p:txBody>
      </p:sp>
      <p:pic>
        <p:nvPicPr>
          <p:cNvPr id="8" name="Graphic 7">
            <a:extLst>
              <a:ext uri="{FF2B5EF4-FFF2-40B4-BE49-F238E27FC236}">
                <a16:creationId xmlns:a16="http://schemas.microsoft.com/office/drawing/2014/main" id="{E1F14571-B0E6-4FA8-847C-68408B229B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00" y="917041"/>
            <a:ext cx="1075069" cy="1121309"/>
          </a:xfrm>
          <a:prstGeom prst="rect">
            <a:avLst/>
          </a:prstGeom>
        </p:spPr>
      </p:pic>
      <p:pic>
        <p:nvPicPr>
          <p:cNvPr id="3" name="Graphic 2">
            <a:extLst>
              <a:ext uri="{FF2B5EF4-FFF2-40B4-BE49-F238E27FC236}">
                <a16:creationId xmlns:a16="http://schemas.microsoft.com/office/drawing/2014/main" id="{BB84367E-57BA-473E-A001-54155284F5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796" y="1167846"/>
            <a:ext cx="561264" cy="587369"/>
          </a:xfrm>
          <a:prstGeom prst="rect">
            <a:avLst/>
          </a:prstGeom>
        </p:spPr>
      </p:pic>
    </p:spTree>
    <p:extLst>
      <p:ext uri="{BB962C8B-B14F-4D97-AF65-F5344CB8AC3E}">
        <p14:creationId xmlns:p14="http://schemas.microsoft.com/office/powerpoint/2010/main" val="670482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Importance of staying the course</a:t>
            </a:r>
          </a:p>
        </p:txBody>
      </p:sp>
      <p:sp>
        <p:nvSpPr>
          <p:cNvPr id="3" name="Text Placeholder 2"/>
          <p:cNvSpPr>
            <a:spLocks noGrp="1"/>
          </p:cNvSpPr>
          <p:nvPr>
            <p:ph type="body" sz="quarter" idx="10"/>
          </p:nvPr>
        </p:nvSpPr>
        <p:spPr/>
        <p:txBody>
          <a:bodyPr>
            <a:noAutofit/>
          </a:bodyPr>
          <a:lstStyle/>
          <a:p>
            <a:pPr marL="53975" lvl="1" indent="0">
              <a:lnSpc>
                <a:spcPct val="100000"/>
              </a:lnSpc>
              <a:spcBef>
                <a:spcPts val="0"/>
              </a:spcBef>
              <a:buNone/>
            </a:pPr>
            <a:r>
              <a:rPr lang="en-US" sz="800" dirty="0"/>
              <a:t>Recession data is from the National Bureau of Economic Research. The market is represented by the Ibbotson® Large Company Stock Index. Cash is represented by the 30-day U.S. Treasury bill. An investment cannot be made directly in an index. The data assumes reinvestment of income and does not account for taxes or transaction costs.</a:t>
            </a:r>
            <a:r>
              <a:rPr lang="en-US" altLang="en-US" sz="800" b="1" dirty="0"/>
              <a:t> Past performance is no guarantee of future results.</a:t>
            </a:r>
            <a:r>
              <a:rPr lang="en-US" altLang="en-US" sz="800" dirty="0"/>
              <a:t> This is for illustrative purposes only and not indicative of any investment. An investment cannot be made directly in an index. © Morningstar. All Rights Reserved. </a:t>
            </a:r>
          </a:p>
        </p:txBody>
      </p:sp>
      <p:pic>
        <p:nvPicPr>
          <p:cNvPr id="6" name="Graphic 5">
            <a:extLst>
              <a:ext uri="{FF2B5EF4-FFF2-40B4-BE49-F238E27FC236}">
                <a16:creationId xmlns:a16="http://schemas.microsoft.com/office/drawing/2014/main" id="{EAC734BC-C1F1-402C-91C5-DAC5C0AA36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568" y="1371600"/>
            <a:ext cx="8120231" cy="4006516"/>
          </a:xfrm>
          <a:prstGeom prst="rect">
            <a:avLst/>
          </a:prstGeom>
        </p:spPr>
      </p:pic>
    </p:spTree>
    <p:extLst>
      <p:ext uri="{BB962C8B-B14F-4D97-AF65-F5344CB8AC3E}">
        <p14:creationId xmlns:p14="http://schemas.microsoft.com/office/powerpoint/2010/main" val="2692218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Taub Sans" pitchFamily="2" charset="0"/>
                <a:ea typeface="Taub Sans" pitchFamily="2" charset="0"/>
              </a:rPr>
              <a:t>Invest regularly from each paycheck </a:t>
            </a:r>
          </a:p>
        </p:txBody>
      </p:sp>
      <p:sp>
        <p:nvSpPr>
          <p:cNvPr id="2" name="TextBox 1"/>
          <p:cNvSpPr txBox="1"/>
          <p:nvPr/>
        </p:nvSpPr>
        <p:spPr>
          <a:xfrm>
            <a:off x="493296" y="5900057"/>
            <a:ext cx="8229600" cy="369332"/>
          </a:xfrm>
          <a:prstGeom prst="rect">
            <a:avLst/>
          </a:prstGeom>
          <a:noFill/>
        </p:spPr>
        <p:txBody>
          <a:bodyPr wrap="square" rtlCol="0">
            <a:spAutoFit/>
          </a:bodyPr>
          <a:lstStyle/>
          <a:p>
            <a:r>
              <a:rPr lang="en-US" sz="900" dirty="0">
                <a:solidFill>
                  <a:srgbClr val="111C4E"/>
                </a:solidFill>
                <a:latin typeface="Taub Sans" pitchFamily="2" charset="0"/>
                <a:ea typeface="Taub Sans" pitchFamily="2" charset="0"/>
              </a:rPr>
              <a:t>Dollar cost averaging does not guarantee a profit or protect against loss in a declining market, so you should consider your ability to continue investing through </a:t>
            </a:r>
            <a:br>
              <a:rPr lang="en-US" sz="900" dirty="0">
                <a:solidFill>
                  <a:srgbClr val="111C4E"/>
                </a:solidFill>
                <a:latin typeface="Taub Sans" pitchFamily="2" charset="0"/>
                <a:ea typeface="Taub Sans" pitchFamily="2" charset="0"/>
              </a:rPr>
            </a:br>
            <a:r>
              <a:rPr lang="en-US" sz="900" dirty="0">
                <a:solidFill>
                  <a:srgbClr val="111C4E"/>
                </a:solidFill>
                <a:latin typeface="Taub Sans" pitchFamily="2" charset="0"/>
                <a:ea typeface="Taub Sans" pitchFamily="2" charset="0"/>
              </a:rPr>
              <a:t>periods of adverse market conditions. </a:t>
            </a:r>
          </a:p>
        </p:txBody>
      </p:sp>
      <p:pic>
        <p:nvPicPr>
          <p:cNvPr id="4" name="Graphic 3">
            <a:extLst>
              <a:ext uri="{FF2B5EF4-FFF2-40B4-BE49-F238E27FC236}">
                <a16:creationId xmlns:a16="http://schemas.microsoft.com/office/drawing/2014/main" id="{38069A4B-8F57-46E7-90A5-5E3796341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500" y="1009518"/>
            <a:ext cx="8151396" cy="4718304"/>
          </a:xfrm>
          <a:prstGeom prst="rect">
            <a:avLst/>
          </a:prstGeom>
        </p:spPr>
      </p:pic>
    </p:spTree>
    <p:extLst>
      <p:ext uri="{BB962C8B-B14F-4D97-AF65-F5344CB8AC3E}">
        <p14:creationId xmlns:p14="http://schemas.microsoft.com/office/powerpoint/2010/main" val="3352695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Stay prepared and diversified</a:t>
            </a:r>
          </a:p>
        </p:txBody>
      </p:sp>
      <p:pic>
        <p:nvPicPr>
          <p:cNvPr id="4" name="Graphic 3">
            <a:extLst>
              <a:ext uri="{FF2B5EF4-FFF2-40B4-BE49-F238E27FC236}">
                <a16:creationId xmlns:a16="http://schemas.microsoft.com/office/drawing/2014/main" id="{9A1B48DC-55BA-4DEC-802E-E9C08094CC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00" y="917041"/>
            <a:ext cx="1075069" cy="1121309"/>
          </a:xfrm>
          <a:prstGeom prst="rect">
            <a:avLst/>
          </a:prstGeom>
        </p:spPr>
      </p:pic>
      <p:pic>
        <p:nvPicPr>
          <p:cNvPr id="3" name="Graphic 2">
            <a:extLst>
              <a:ext uri="{FF2B5EF4-FFF2-40B4-BE49-F238E27FC236}">
                <a16:creationId xmlns:a16="http://schemas.microsoft.com/office/drawing/2014/main" id="{6D2DEFDB-53C0-4B54-9897-05D3AB743F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817" y="1232602"/>
            <a:ext cx="540024" cy="514309"/>
          </a:xfrm>
          <a:prstGeom prst="rect">
            <a:avLst/>
          </a:prstGeom>
        </p:spPr>
      </p:pic>
    </p:spTree>
    <p:extLst>
      <p:ext uri="{BB962C8B-B14F-4D97-AF65-F5344CB8AC3E}">
        <p14:creationId xmlns:p14="http://schemas.microsoft.com/office/powerpoint/2010/main" val="1294377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Investing for retirement</a:t>
            </a:r>
          </a:p>
        </p:txBody>
      </p:sp>
      <p:sp>
        <p:nvSpPr>
          <p:cNvPr id="2" name="Content Placeholder 1"/>
          <p:cNvSpPr>
            <a:spLocks noGrp="1"/>
          </p:cNvSpPr>
          <p:nvPr>
            <p:ph idx="1"/>
          </p:nvPr>
        </p:nvSpPr>
        <p:spPr>
          <a:xfrm>
            <a:off x="674008" y="2532046"/>
            <a:ext cx="2829355" cy="2346594"/>
          </a:xfrm>
        </p:spPr>
        <p:txBody>
          <a:bodyPr>
            <a:noAutofit/>
          </a:bodyPr>
          <a:lstStyle/>
          <a:p>
            <a:pPr marL="0" lvl="1" indent="0">
              <a:lnSpc>
                <a:spcPct val="100000"/>
              </a:lnSpc>
              <a:buNone/>
            </a:pPr>
            <a:r>
              <a:rPr lang="en-US" altLang="en-US" sz="1800" dirty="0"/>
              <a:t>Factors that help determine which asset allocation is best for you:</a:t>
            </a:r>
          </a:p>
          <a:p>
            <a:pPr marL="285750" lvl="2" indent="-285750">
              <a:lnSpc>
                <a:spcPct val="100000"/>
              </a:lnSpc>
              <a:buClr>
                <a:schemeClr val="bg1">
                  <a:lumMod val="50000"/>
                </a:schemeClr>
              </a:buClr>
              <a:buFont typeface="Wingdings" panose="05000000000000000000" pitchFamily="2" charset="2"/>
              <a:buChar char="§"/>
            </a:pPr>
            <a:r>
              <a:rPr lang="en-US" altLang="en-US" sz="1800" dirty="0"/>
              <a:t>Age </a:t>
            </a:r>
          </a:p>
          <a:p>
            <a:pPr marL="285750" lvl="2" indent="-285750">
              <a:lnSpc>
                <a:spcPct val="100000"/>
              </a:lnSpc>
              <a:buClr>
                <a:schemeClr val="bg1">
                  <a:lumMod val="50000"/>
                </a:schemeClr>
              </a:buClr>
              <a:buFont typeface="Wingdings" panose="05000000000000000000" pitchFamily="2" charset="2"/>
              <a:buChar char="§"/>
            </a:pPr>
            <a:r>
              <a:rPr lang="en-US" altLang="en-US" sz="1800" dirty="0"/>
              <a:t>Time until retirement </a:t>
            </a:r>
          </a:p>
          <a:p>
            <a:pPr marL="285750" lvl="2" indent="-285750">
              <a:lnSpc>
                <a:spcPct val="100000"/>
              </a:lnSpc>
              <a:buClr>
                <a:schemeClr val="bg1">
                  <a:lumMod val="50000"/>
                </a:schemeClr>
              </a:buClr>
              <a:buFont typeface="Wingdings" panose="05000000000000000000" pitchFamily="2" charset="2"/>
              <a:buChar char="§"/>
            </a:pPr>
            <a:r>
              <a:rPr lang="en-US" altLang="en-US" sz="1800" dirty="0"/>
              <a:t>Comfort level with risk</a:t>
            </a:r>
          </a:p>
          <a:p>
            <a:pPr marL="285750" lvl="2" indent="-285750">
              <a:lnSpc>
                <a:spcPct val="100000"/>
              </a:lnSpc>
              <a:buClr>
                <a:schemeClr val="bg1">
                  <a:lumMod val="50000"/>
                </a:schemeClr>
              </a:buClr>
              <a:buFont typeface="Wingdings" panose="05000000000000000000" pitchFamily="2" charset="2"/>
              <a:buChar char="§"/>
            </a:pPr>
            <a:r>
              <a:rPr lang="en-US" altLang="en-US" sz="1800" dirty="0"/>
              <a:t>Financial goals</a:t>
            </a:r>
          </a:p>
        </p:txBody>
      </p:sp>
      <p:sp>
        <p:nvSpPr>
          <p:cNvPr id="5" name="Text Placeholder 4"/>
          <p:cNvSpPr>
            <a:spLocks noGrp="1"/>
          </p:cNvSpPr>
          <p:nvPr>
            <p:ph type="body" sz="quarter" idx="10"/>
          </p:nvPr>
        </p:nvSpPr>
        <p:spPr/>
        <p:txBody>
          <a:bodyPr>
            <a:normAutofit/>
          </a:bodyPr>
          <a:lstStyle/>
          <a:p>
            <a:r>
              <a:rPr lang="en-US" dirty="0"/>
              <a:t>Asset allocation and diversification do not assure or guarantee better performance and cannot eliminate the risk of investment losses.</a:t>
            </a:r>
          </a:p>
        </p:txBody>
      </p:sp>
      <p:pic>
        <p:nvPicPr>
          <p:cNvPr id="3" name="Picture 2"/>
          <p:cNvPicPr>
            <a:picLocks noChangeAspect="1"/>
          </p:cNvPicPr>
          <p:nvPr/>
        </p:nvPicPr>
        <p:blipFill rotWithShape="1">
          <a:blip r:embed="rId3"/>
          <a:srcRect l="6844" t="8363" r="5768" b="8989"/>
          <a:stretch/>
        </p:blipFill>
        <p:spPr>
          <a:xfrm>
            <a:off x="3850983" y="2296605"/>
            <a:ext cx="4901927" cy="2662335"/>
          </a:xfrm>
          <a:prstGeom prst="rect">
            <a:avLst/>
          </a:prstGeom>
          <a:ln w="12700">
            <a:solidFill>
              <a:srgbClr val="002060"/>
            </a:solidFill>
          </a:ln>
        </p:spPr>
      </p:pic>
      <p:sp>
        <p:nvSpPr>
          <p:cNvPr id="6" name="TextBox 5"/>
          <p:cNvSpPr txBox="1"/>
          <p:nvPr/>
        </p:nvSpPr>
        <p:spPr>
          <a:xfrm>
            <a:off x="3730663" y="5025263"/>
            <a:ext cx="5169449" cy="215444"/>
          </a:xfrm>
          <a:prstGeom prst="rect">
            <a:avLst/>
          </a:prstGeom>
          <a:noFill/>
        </p:spPr>
        <p:txBody>
          <a:bodyPr wrap="square" rtlCol="0">
            <a:spAutoFit/>
          </a:bodyPr>
          <a:lstStyle/>
          <a:p>
            <a:r>
              <a:rPr lang="en-US" sz="800" dirty="0">
                <a:solidFill>
                  <a:srgbClr val="111C4E"/>
                </a:solidFill>
                <a:latin typeface="Taub Sans" pitchFamily="2" charset="0"/>
                <a:ea typeface="Taub Sans" pitchFamily="2" charset="0"/>
              </a:rPr>
              <a:t>Calculator is available online at mykplan.com/account balance/planning tools/calculators/asset allocation profiler</a:t>
            </a:r>
          </a:p>
        </p:txBody>
      </p:sp>
      <p:sp>
        <p:nvSpPr>
          <p:cNvPr id="7" name="TextBox 6">
            <a:extLst>
              <a:ext uri="{FF2B5EF4-FFF2-40B4-BE49-F238E27FC236}">
                <a16:creationId xmlns:a16="http://schemas.microsoft.com/office/drawing/2014/main" id="{C9122A0D-4E15-4808-A0D8-F0DD98E54D41}"/>
              </a:ext>
            </a:extLst>
          </p:cNvPr>
          <p:cNvSpPr txBox="1"/>
          <p:nvPr/>
        </p:nvSpPr>
        <p:spPr>
          <a:xfrm>
            <a:off x="475705" y="1276668"/>
            <a:ext cx="8544727" cy="430887"/>
          </a:xfrm>
          <a:prstGeom prst="rect">
            <a:avLst/>
          </a:prstGeom>
          <a:noFill/>
        </p:spPr>
        <p:txBody>
          <a:bodyPr wrap="square" rtlCol="0">
            <a:spAutoFit/>
          </a:bodyPr>
          <a:lstStyle/>
          <a:p>
            <a:pPr marL="0" lvl="1" indent="0">
              <a:buNone/>
            </a:pPr>
            <a:r>
              <a:rPr lang="en-US" sz="2200" dirty="0">
                <a:solidFill>
                  <a:srgbClr val="111C4E"/>
                </a:solidFill>
                <a:latin typeface="Taub Sans" pitchFamily="2" charset="0"/>
                <a:ea typeface="Taub Sans" pitchFamily="2" charset="0"/>
              </a:rPr>
              <a:t>Build an investment lineup with a diversified mix of mutual funds</a:t>
            </a:r>
          </a:p>
        </p:txBody>
      </p:sp>
    </p:spTree>
    <p:extLst>
      <p:ext uri="{BB962C8B-B14F-4D97-AF65-F5344CB8AC3E}">
        <p14:creationId xmlns:p14="http://schemas.microsoft.com/office/powerpoint/2010/main" val="212391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Keeping your assets on track</a:t>
            </a:r>
          </a:p>
        </p:txBody>
      </p:sp>
      <p:sp>
        <p:nvSpPr>
          <p:cNvPr id="7" name="Content Placeholder 1"/>
          <p:cNvSpPr>
            <a:spLocks noGrp="1"/>
          </p:cNvSpPr>
          <p:nvPr>
            <p:ph idx="1"/>
          </p:nvPr>
        </p:nvSpPr>
        <p:spPr>
          <a:xfrm>
            <a:off x="571500" y="1600200"/>
            <a:ext cx="4804731" cy="3610778"/>
          </a:xfrm>
        </p:spPr>
        <p:txBody>
          <a:bodyPr>
            <a:noAutofit/>
          </a:bodyPr>
          <a:lstStyle/>
          <a:p>
            <a:pPr marL="342900" lvl="2" indent="-342900">
              <a:lnSpc>
                <a:spcPct val="100000"/>
              </a:lnSpc>
              <a:buFont typeface="+mj-lt"/>
              <a:buAutoNum type="arabicPeriod"/>
            </a:pPr>
            <a:r>
              <a:rPr lang="en-US" sz="1800" dirty="0"/>
              <a:t>Experts recommend reviewing your asset allocation at least annually</a:t>
            </a:r>
          </a:p>
          <a:p>
            <a:pPr marL="342900" lvl="2" indent="-342900">
              <a:lnSpc>
                <a:spcPct val="100000"/>
              </a:lnSpc>
              <a:buFont typeface="+mj-lt"/>
              <a:buAutoNum type="arabicPeriod"/>
            </a:pPr>
            <a:r>
              <a:rPr lang="en-US" sz="1800" dirty="0"/>
              <a:t>Review and evaluate your account: </a:t>
            </a:r>
          </a:p>
          <a:p>
            <a:pPr marL="739775" lvl="2" indent="-285750">
              <a:lnSpc>
                <a:spcPct val="100000"/>
              </a:lnSpc>
              <a:buClr>
                <a:schemeClr val="bg1">
                  <a:lumMod val="50000"/>
                </a:schemeClr>
              </a:buClr>
              <a:buFont typeface="Wingdings" panose="05000000000000000000" pitchFamily="2" charset="2"/>
              <a:buChar char="§"/>
            </a:pPr>
            <a:r>
              <a:rPr lang="en-US" sz="1800" dirty="0">
                <a:ea typeface="ＭＳ Ｐゴシック" pitchFamily="34" charset="-128"/>
              </a:rPr>
              <a:t>After major “life changes” ( i.e. new job, change in marital status, birth of a baby)</a:t>
            </a:r>
          </a:p>
          <a:p>
            <a:pPr marL="739775" lvl="2" indent="-285750">
              <a:lnSpc>
                <a:spcPct val="100000"/>
              </a:lnSpc>
              <a:buClr>
                <a:schemeClr val="bg1">
                  <a:lumMod val="50000"/>
                </a:schemeClr>
              </a:buClr>
              <a:buFont typeface="Wingdings" panose="05000000000000000000" pitchFamily="2" charset="2"/>
              <a:buChar char="§"/>
            </a:pPr>
            <a:r>
              <a:rPr lang="en-US" sz="1800" dirty="0">
                <a:ea typeface="ＭＳ Ｐゴシック" pitchFamily="34" charset="-128"/>
              </a:rPr>
              <a:t>As your investment time frame changes</a:t>
            </a:r>
          </a:p>
          <a:p>
            <a:pPr marL="739775" lvl="2" indent="-285750">
              <a:lnSpc>
                <a:spcPct val="100000"/>
              </a:lnSpc>
              <a:buClr>
                <a:schemeClr val="bg1">
                  <a:lumMod val="50000"/>
                </a:schemeClr>
              </a:buClr>
              <a:buFont typeface="Wingdings" panose="05000000000000000000" pitchFamily="2" charset="2"/>
              <a:buChar char="§"/>
            </a:pPr>
            <a:r>
              <a:rPr lang="en-US" sz="1800" dirty="0">
                <a:ea typeface="ＭＳ Ｐゴシック" pitchFamily="34" charset="-128"/>
              </a:rPr>
              <a:t>After major market changes</a:t>
            </a:r>
          </a:p>
          <a:p>
            <a:pPr marL="342900" lvl="2" indent="-342900">
              <a:lnSpc>
                <a:spcPct val="100000"/>
              </a:lnSpc>
              <a:buFont typeface="+mj-lt"/>
              <a:buAutoNum type="arabicPeriod" startAt="3"/>
            </a:pPr>
            <a:r>
              <a:rPr lang="en-US" sz="1800" dirty="0"/>
              <a:t>Consider lowering risks gradually</a:t>
            </a:r>
          </a:p>
          <a:p>
            <a:pPr marL="342900" lvl="2" indent="-342900">
              <a:lnSpc>
                <a:spcPct val="100000"/>
              </a:lnSpc>
              <a:buFont typeface="+mj-lt"/>
              <a:buAutoNum type="arabicPeriod" startAt="3"/>
            </a:pPr>
            <a:r>
              <a:rPr lang="en-US" sz="1800" dirty="0"/>
              <a:t>Rebalance your retirement account</a:t>
            </a:r>
          </a:p>
        </p:txBody>
      </p:sp>
      <p:pic>
        <p:nvPicPr>
          <p:cNvPr id="8" name="Picture 7" descr="c:\Documents and Settings\robebre\Local Settings\Temporary Internet Files\Content.IE5\8V0L3CRY\MP900309194[2].jpg"/>
          <p:cNvPicPr>
            <a:picLocks noChangeAspect="1" noChangeArrowheads="1"/>
          </p:cNvPicPr>
          <p:nvPr/>
        </p:nvPicPr>
        <p:blipFill>
          <a:blip r:embed="rId3" cstate="print"/>
          <a:srcRect l="10577"/>
          <a:stretch>
            <a:fillRect/>
          </a:stretch>
        </p:blipFill>
        <p:spPr bwMode="auto">
          <a:xfrm>
            <a:off x="6106602" y="914399"/>
            <a:ext cx="3037398" cy="5476875"/>
          </a:xfrm>
          <a:prstGeom prst="rect">
            <a:avLst/>
          </a:prstGeom>
          <a:noFill/>
          <a:ln>
            <a:noFill/>
          </a:ln>
        </p:spPr>
      </p:pic>
    </p:spTree>
    <p:extLst>
      <p:ext uri="{BB962C8B-B14F-4D97-AF65-F5344CB8AC3E}">
        <p14:creationId xmlns:p14="http://schemas.microsoft.com/office/powerpoint/2010/main" val="3715525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Designing for life’s financial challenges</a:t>
            </a:r>
          </a:p>
        </p:txBody>
      </p:sp>
      <p:pic>
        <p:nvPicPr>
          <p:cNvPr id="6" name="Graphic 5">
            <a:extLst>
              <a:ext uri="{FF2B5EF4-FFF2-40B4-BE49-F238E27FC236}">
                <a16:creationId xmlns:a16="http://schemas.microsoft.com/office/drawing/2014/main" id="{D0096C87-AE6C-41EA-B128-9DF956C6B4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00" y="917041"/>
            <a:ext cx="1075069" cy="1121309"/>
          </a:xfrm>
          <a:prstGeom prst="rect">
            <a:avLst/>
          </a:prstGeom>
        </p:spPr>
      </p:pic>
      <p:pic>
        <p:nvPicPr>
          <p:cNvPr id="4" name="Graphic 3">
            <a:extLst>
              <a:ext uri="{FF2B5EF4-FFF2-40B4-BE49-F238E27FC236}">
                <a16:creationId xmlns:a16="http://schemas.microsoft.com/office/drawing/2014/main" id="{3B755846-3497-4F6A-B044-90F9E7B462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796" y="1231568"/>
            <a:ext cx="542914" cy="528993"/>
          </a:xfrm>
          <a:prstGeom prst="rect">
            <a:avLst/>
          </a:prstGeom>
        </p:spPr>
      </p:pic>
    </p:spTree>
    <p:extLst>
      <p:ext uri="{BB962C8B-B14F-4D97-AF65-F5344CB8AC3E}">
        <p14:creationId xmlns:p14="http://schemas.microsoft.com/office/powerpoint/2010/main" val="4064187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p:txBody>
          <a:bodyPr/>
          <a:lstStyle/>
          <a:p>
            <a:r>
              <a:rPr lang="en-US" dirty="0"/>
              <a:t>ADP Achieve: your financial wellness connection</a:t>
            </a:r>
          </a:p>
        </p:txBody>
      </p:sp>
      <p:grpSp>
        <p:nvGrpSpPr>
          <p:cNvPr id="3" name="Group 2"/>
          <p:cNvGrpSpPr/>
          <p:nvPr/>
        </p:nvGrpSpPr>
        <p:grpSpPr>
          <a:xfrm>
            <a:off x="400538" y="1419283"/>
            <a:ext cx="7426105" cy="3593391"/>
            <a:chOff x="400539" y="3496733"/>
            <a:chExt cx="4950394" cy="2307213"/>
          </a:xfrm>
        </p:grpSpPr>
        <p:sp>
          <p:nvSpPr>
            <p:cNvPr id="10" name="Rectangle 9"/>
            <p:cNvSpPr/>
            <p:nvPr/>
          </p:nvSpPr>
          <p:spPr>
            <a:xfrm>
              <a:off x="400539" y="3496733"/>
              <a:ext cx="4950394" cy="2307213"/>
            </a:xfrm>
            <a:prstGeom prst="rect">
              <a:avLst/>
            </a:prstGeom>
            <a:solidFill>
              <a:srgbClr val="121C4E"/>
            </a:solidFill>
          </p:spPr>
          <p:txBody>
            <a:bodyPr wrap="square" lIns="274320" rIns="18288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rgbClr val="555559"/>
                </a:buClr>
              </a:pPr>
              <a:endParaRPr lang="en-US" sz="1600" dirty="0">
                <a:solidFill>
                  <a:prstClr val="white"/>
                </a:solidFill>
                <a:latin typeface="Taub Sans Regular"/>
                <a:cs typeface="Taub Sans Regular"/>
              </a:endParaRPr>
            </a:p>
          </p:txBody>
        </p:sp>
        <p:sp>
          <p:nvSpPr>
            <p:cNvPr id="12" name="TextBox 11"/>
            <p:cNvSpPr txBox="1"/>
            <p:nvPr/>
          </p:nvSpPr>
          <p:spPr>
            <a:xfrm>
              <a:off x="728141" y="3721056"/>
              <a:ext cx="4114800" cy="1860870"/>
            </a:xfrm>
            <a:prstGeom prst="rect">
              <a:avLst/>
            </a:prstGeom>
            <a:noFill/>
          </p:spPr>
          <p:txBody>
            <a:bodyPr wrap="square" lIns="0" tIns="0" rIns="0" bIns="0" rtlCol="0">
              <a:spAutoFit/>
            </a:bodyPr>
            <a:lstStyle/>
            <a:p>
              <a:pPr marL="169863" indent="-169863">
                <a:lnSpc>
                  <a:spcPct val="150000"/>
                </a:lnSpc>
                <a:spcBef>
                  <a:spcPts val="400"/>
                </a:spcBef>
                <a:buFont typeface="Arial" panose="020B0604020202020204" pitchFamily="34" charset="0"/>
                <a:buChar char="•"/>
              </a:pPr>
              <a:r>
                <a:rPr lang="en-US" sz="2400" dirty="0">
                  <a:solidFill>
                    <a:srgbClr val="FEFFFF"/>
                  </a:solidFill>
                  <a:latin typeface="Taub Sans Regular"/>
                  <a:cs typeface="Taub Sans Regular"/>
                </a:rPr>
                <a:t>ADP Mobile App</a:t>
              </a:r>
              <a:r>
                <a:rPr lang="en-US" sz="2400" baseline="30000" dirty="0">
                  <a:solidFill>
                    <a:srgbClr val="FEFFFF"/>
                  </a:solidFill>
                  <a:latin typeface="Taub Sans Regular"/>
                  <a:cs typeface="Taub Sans Regular"/>
                </a:rPr>
                <a:t>*</a:t>
              </a:r>
            </a:p>
            <a:p>
              <a:pPr marL="169863" indent="-169863">
                <a:lnSpc>
                  <a:spcPct val="150000"/>
                </a:lnSpc>
                <a:spcBef>
                  <a:spcPts val="400"/>
                </a:spcBef>
                <a:buFont typeface="Arial" panose="020B0604020202020204" pitchFamily="34" charset="0"/>
                <a:buChar char="•"/>
              </a:pPr>
              <a:r>
                <a:rPr lang="en-US" sz="2400" dirty="0" err="1">
                  <a:solidFill>
                    <a:srgbClr val="FEFFFF"/>
                  </a:solidFill>
                  <a:latin typeface="Taub Sans Regular"/>
                  <a:cs typeface="Taub Sans Regular"/>
                </a:rPr>
                <a:t>MyADP</a:t>
              </a:r>
              <a:r>
                <a:rPr lang="en-US" sz="2400" dirty="0">
                  <a:solidFill>
                    <a:srgbClr val="FEFFFF"/>
                  </a:solidFill>
                  <a:latin typeface="Taub Sans Regular"/>
                  <a:cs typeface="Taub Sans Regular"/>
                </a:rPr>
                <a:t> Retirement Snapshot**</a:t>
              </a:r>
            </a:p>
            <a:p>
              <a:pPr marL="169863" indent="-169863">
                <a:lnSpc>
                  <a:spcPct val="150000"/>
                </a:lnSpc>
                <a:spcBef>
                  <a:spcPts val="400"/>
                </a:spcBef>
                <a:buFont typeface="Arial" panose="020B0604020202020204" pitchFamily="34" charset="0"/>
                <a:buChar char="•"/>
              </a:pPr>
              <a:r>
                <a:rPr lang="en-US" sz="2400" dirty="0">
                  <a:solidFill>
                    <a:srgbClr val="FEFFFF"/>
                  </a:solidFill>
                  <a:latin typeface="Taub Sans Regular"/>
                  <a:cs typeface="Taub Sans Regular"/>
                </a:rPr>
                <a:t>Participant Website </a:t>
              </a:r>
            </a:p>
            <a:p>
              <a:pPr marL="169863" indent="-169863">
                <a:lnSpc>
                  <a:spcPct val="150000"/>
                </a:lnSpc>
                <a:spcBef>
                  <a:spcPts val="400"/>
                </a:spcBef>
                <a:buFont typeface="Arial" panose="020B0604020202020204" pitchFamily="34" charset="0"/>
                <a:buChar char="•"/>
              </a:pPr>
              <a:r>
                <a:rPr lang="en-US" sz="2400" dirty="0">
                  <a:solidFill>
                    <a:srgbClr val="FEFFFF"/>
                  </a:solidFill>
                  <a:latin typeface="Taub Sans Regular"/>
                  <a:cs typeface="Taub Sans Regular"/>
                </a:rPr>
                <a:t>Financial Wellness Website</a:t>
              </a:r>
              <a:r>
                <a:rPr lang="en-US" sz="2400" baseline="30000" dirty="0">
                  <a:solidFill>
                    <a:srgbClr val="FEFFFF"/>
                  </a:solidFill>
                  <a:latin typeface="Taub Sans Regular"/>
                  <a:cs typeface="Taub Sans Regular"/>
                </a:rPr>
                <a:t>**</a:t>
              </a:r>
            </a:p>
            <a:p>
              <a:pPr marL="169863" indent="-169863">
                <a:lnSpc>
                  <a:spcPct val="150000"/>
                </a:lnSpc>
                <a:spcBef>
                  <a:spcPts val="400"/>
                </a:spcBef>
                <a:buFont typeface="Arial" panose="020B0604020202020204" pitchFamily="34" charset="0"/>
                <a:buChar char="•"/>
              </a:pPr>
              <a:r>
                <a:rPr lang="en-US" sz="2400" dirty="0">
                  <a:solidFill>
                    <a:srgbClr val="FEFFFF"/>
                  </a:solidFill>
                  <a:latin typeface="Taub Sans Regular"/>
                  <a:cs typeface="Taub Sans Regular"/>
                </a:rPr>
                <a:t>Retirement Health Care Cost Projector</a:t>
              </a:r>
              <a:r>
                <a:rPr lang="en-US" sz="2400" baseline="30000" dirty="0">
                  <a:solidFill>
                    <a:srgbClr val="FEFFFF"/>
                  </a:solidFill>
                  <a:latin typeface="Taub Sans Regular"/>
                  <a:cs typeface="Taub Sans Regular"/>
                </a:rPr>
                <a:t>**</a:t>
              </a:r>
            </a:p>
          </p:txBody>
        </p:sp>
      </p:grpSp>
      <p:sp>
        <p:nvSpPr>
          <p:cNvPr id="15" name="Rectangle 14"/>
          <p:cNvSpPr/>
          <p:nvPr/>
        </p:nvSpPr>
        <p:spPr>
          <a:xfrm>
            <a:off x="570837" y="5661372"/>
            <a:ext cx="8115963" cy="590162"/>
          </a:xfrm>
          <a:prstGeom prst="rect">
            <a:avLst/>
          </a:prstGeom>
        </p:spPr>
        <p:txBody>
          <a:bodyPr wrap="square" lIns="0" tIns="0" rIns="0" bIns="0">
            <a:spAutoFit/>
          </a:bodyPr>
          <a:lstStyle/>
          <a:p>
            <a:pPr marL="76200" indent="-76200">
              <a:lnSpc>
                <a:spcPct val="90000"/>
              </a:lnSpc>
              <a:spcBef>
                <a:spcPts val="1200"/>
              </a:spcBef>
            </a:pPr>
            <a:r>
              <a:rPr lang="en-US" sz="1050" dirty="0">
                <a:solidFill>
                  <a:srgbClr val="000000">
                    <a:alpha val="80000"/>
                  </a:srgbClr>
                </a:solidFill>
                <a:latin typeface="Taub Sans Regular"/>
                <a:cs typeface="Taub Sans Regular"/>
              </a:rPr>
              <a:t>*	The ADP Mobile App is available on the following devices: iPhone®, iPad®, iPod Touch®, iOS v7.0 or higher, or Android</a:t>
            </a:r>
            <a:r>
              <a:rPr lang="en-US" sz="1050" baseline="30000" dirty="0">
                <a:solidFill>
                  <a:srgbClr val="000000">
                    <a:alpha val="80000"/>
                  </a:srgbClr>
                </a:solidFill>
                <a:latin typeface="Taub Sans Regular"/>
                <a:cs typeface="Taub Sans Regular"/>
              </a:rPr>
              <a:t>TM</a:t>
            </a:r>
            <a:r>
              <a:rPr lang="en-US" sz="1050" dirty="0">
                <a:solidFill>
                  <a:srgbClr val="000000">
                    <a:alpha val="80000"/>
                  </a:srgbClr>
                </a:solidFill>
                <a:latin typeface="Taub Sans Regular"/>
                <a:cs typeface="Taub Sans Regular"/>
              </a:rPr>
              <a:t> v4.4 or higher. </a:t>
            </a:r>
            <a:br>
              <a:rPr lang="en-US" sz="1050" dirty="0">
                <a:solidFill>
                  <a:srgbClr val="000000">
                    <a:alpha val="80000"/>
                  </a:srgbClr>
                </a:solidFill>
                <a:latin typeface="Taub Sans Regular"/>
                <a:cs typeface="Taub Sans Regular"/>
              </a:rPr>
            </a:br>
            <a:r>
              <a:rPr lang="en-US" sz="1050" dirty="0">
                <a:solidFill>
                  <a:srgbClr val="000000">
                    <a:alpha val="80000"/>
                  </a:srgbClr>
                </a:solidFill>
                <a:latin typeface="Taub Sans Regular"/>
                <a:cs typeface="Taub Sans Regular"/>
              </a:rPr>
              <a:t>ADP also offers a website for employees with unsupported mobile devices, available at </a:t>
            </a:r>
            <a:r>
              <a:rPr lang="en-US" sz="1050" u="sng" dirty="0">
                <a:solidFill>
                  <a:srgbClr val="54565A">
                    <a:alpha val="80000"/>
                  </a:srgbClr>
                </a:solidFill>
                <a:latin typeface="Taub Sans Regular"/>
                <a:cs typeface="Taub Sans Regular"/>
                <a:hlinkClick r:id="rId3"/>
              </a:rPr>
              <a:t>https://mobile.adp.com</a:t>
            </a:r>
            <a:r>
              <a:rPr lang="en-US" sz="1050" dirty="0">
                <a:solidFill>
                  <a:srgbClr val="54565A">
                    <a:alpha val="80000"/>
                  </a:srgbClr>
                </a:solidFill>
                <a:latin typeface="Taub Sans Regular"/>
                <a:cs typeface="Taub Sans Regular"/>
              </a:rPr>
              <a:t>.</a:t>
            </a:r>
          </a:p>
          <a:p>
            <a:pPr marL="76200" indent="-76200">
              <a:lnSpc>
                <a:spcPct val="90000"/>
              </a:lnSpc>
              <a:spcBef>
                <a:spcPts val="1200"/>
              </a:spcBef>
            </a:pPr>
            <a:r>
              <a:rPr lang="en-US" sz="1050" dirty="0">
                <a:solidFill>
                  <a:srgbClr val="000000">
                    <a:alpha val="80000"/>
                  </a:srgbClr>
                </a:solidFill>
                <a:latin typeface="Taub Sans Regular"/>
                <a:cs typeface="Taub Sans Regular"/>
              </a:rPr>
              <a:t>**See footnotes at the end of the presentation.	 </a:t>
            </a:r>
          </a:p>
        </p:txBody>
      </p:sp>
      <p:cxnSp>
        <p:nvCxnSpPr>
          <p:cNvPr id="16" name="Straight Connector 15">
            <a:extLst>
              <a:ext uri="{FF2B5EF4-FFF2-40B4-BE49-F238E27FC236}">
                <a16:creationId xmlns:a16="http://schemas.microsoft.com/office/drawing/2014/main" id="{5EE07A70-FFD0-C442-BE92-3142C19F8715}"/>
              </a:ext>
            </a:extLst>
          </p:cNvPr>
          <p:cNvCxnSpPr/>
          <p:nvPr/>
        </p:nvCxnSpPr>
        <p:spPr>
          <a:xfrm>
            <a:off x="0" y="6402670"/>
            <a:ext cx="9144000" cy="0"/>
          </a:xfrm>
          <a:prstGeom prst="line">
            <a:avLst/>
          </a:prstGeom>
          <a:ln w="6350">
            <a:solidFill>
              <a:srgbClr val="FE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85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6F460C-4996-49F2-BD52-81A82E5BF488}"/>
              </a:ext>
            </a:extLst>
          </p:cNvPr>
          <p:cNvSpPr>
            <a:spLocks noGrp="1"/>
          </p:cNvSpPr>
          <p:nvPr>
            <p:ph type="title"/>
          </p:nvPr>
        </p:nvSpPr>
        <p:spPr/>
        <p:txBody>
          <a:bodyPr/>
          <a:lstStyle/>
          <a:p>
            <a:r>
              <a:rPr lang="en-US" dirty="0"/>
              <a:t>Agenda</a:t>
            </a:r>
          </a:p>
        </p:txBody>
      </p:sp>
      <p:sp>
        <p:nvSpPr>
          <p:cNvPr id="18" name="Text Placeholder 17">
            <a:extLst>
              <a:ext uri="{FF2B5EF4-FFF2-40B4-BE49-F238E27FC236}">
                <a16:creationId xmlns:a16="http://schemas.microsoft.com/office/drawing/2014/main" id="{D31AB5E4-E71D-47C6-A4DB-75E2B751F5B9}"/>
              </a:ext>
            </a:extLst>
          </p:cNvPr>
          <p:cNvSpPr>
            <a:spLocks noGrp="1"/>
          </p:cNvSpPr>
          <p:nvPr>
            <p:ph type="body" sz="quarter" idx="10"/>
          </p:nvPr>
        </p:nvSpPr>
        <p:spPr>
          <a:xfrm>
            <a:off x="2057399" y="2524125"/>
            <a:ext cx="3431381" cy="1805504"/>
          </a:xfrm>
        </p:spPr>
        <p:txBody>
          <a:bodyPr>
            <a:normAutofit/>
          </a:bodyPr>
          <a:lstStyle/>
          <a:p>
            <a:pPr lvl="0">
              <a:lnSpc>
                <a:spcPct val="100000"/>
              </a:lnSpc>
            </a:pPr>
            <a:r>
              <a:rPr lang="en-US" sz="1800" dirty="0"/>
              <a:t>What is financial wellness?</a:t>
            </a:r>
          </a:p>
          <a:p>
            <a:pPr lvl="0">
              <a:lnSpc>
                <a:spcPct val="100000"/>
              </a:lnSpc>
              <a:defRPr/>
            </a:pPr>
            <a:r>
              <a:rPr lang="en-US" sz="1800" dirty="0"/>
              <a:t>Strategies to navigate uncertain </a:t>
            </a:r>
            <a:br>
              <a:rPr lang="en-US" sz="1800" dirty="0"/>
            </a:br>
            <a:r>
              <a:rPr lang="en-US" sz="1800" dirty="0"/>
              <a:t>market conditions</a:t>
            </a:r>
          </a:p>
          <a:p>
            <a:pPr lvl="0">
              <a:lnSpc>
                <a:spcPct val="100000"/>
              </a:lnSpc>
              <a:defRPr/>
            </a:pPr>
            <a:r>
              <a:rPr lang="en-US" sz="1800" dirty="0"/>
              <a:t>Retirement plans designed </a:t>
            </a:r>
            <a:br>
              <a:rPr lang="en-US" sz="1800" dirty="0"/>
            </a:br>
            <a:r>
              <a:rPr lang="en-US" sz="1800" dirty="0"/>
              <a:t>for life’s challenges</a:t>
            </a:r>
          </a:p>
        </p:txBody>
      </p:sp>
      <p:pic>
        <p:nvPicPr>
          <p:cNvPr id="2" name="Picture 1">
            <a:extLst>
              <a:ext uri="{FF2B5EF4-FFF2-40B4-BE49-F238E27FC236}">
                <a16:creationId xmlns:a16="http://schemas.microsoft.com/office/drawing/2014/main" id="{A2DE3BD4-DBD2-41C7-B0CF-DC324361E2CB}"/>
              </a:ext>
            </a:extLst>
          </p:cNvPr>
          <p:cNvPicPr>
            <a:picLocks noChangeAspect="1"/>
          </p:cNvPicPr>
          <p:nvPr/>
        </p:nvPicPr>
        <p:blipFill rotWithShape="1">
          <a:blip r:embed="rId3">
            <a:extLst>
              <a:ext uri="{28A0092B-C50C-407E-A947-70E740481C1C}">
                <a14:useLocalDpi xmlns:a14="http://schemas.microsoft.com/office/drawing/2010/main" val="0"/>
              </a:ext>
            </a:extLst>
          </a:blip>
          <a:srcRect l="34035" t="29782" r="27644" b="1784"/>
          <a:stretch/>
        </p:blipFill>
        <p:spPr>
          <a:xfrm>
            <a:off x="5488781" y="2052639"/>
            <a:ext cx="3655219" cy="4335636"/>
          </a:xfrm>
          <a:prstGeom prst="rect">
            <a:avLst/>
          </a:prstGeom>
          <a:ln w="6350">
            <a:noFill/>
          </a:ln>
        </p:spPr>
      </p:pic>
      <p:pic>
        <p:nvPicPr>
          <p:cNvPr id="11" name="Picture 10">
            <a:extLst>
              <a:ext uri="{FF2B5EF4-FFF2-40B4-BE49-F238E27FC236}">
                <a16:creationId xmlns:a16="http://schemas.microsoft.com/office/drawing/2014/main" id="{529B3EDD-2ACD-4253-87F0-B389F7A59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31" y="926306"/>
            <a:ext cx="1067138" cy="1107031"/>
          </a:xfrm>
          <a:prstGeom prst="rect">
            <a:avLst/>
          </a:prstGeom>
        </p:spPr>
      </p:pic>
      <p:pic>
        <p:nvPicPr>
          <p:cNvPr id="12" name="Picture 11">
            <a:extLst>
              <a:ext uri="{FF2B5EF4-FFF2-40B4-BE49-F238E27FC236}">
                <a16:creationId xmlns:a16="http://schemas.microsoft.com/office/drawing/2014/main" id="{0E681DED-AA0F-4402-853D-8C6B216FB5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22" y="1202429"/>
            <a:ext cx="426757" cy="554784"/>
          </a:xfrm>
          <a:prstGeom prst="rect">
            <a:avLst/>
          </a:prstGeom>
        </p:spPr>
      </p:pic>
    </p:spTree>
    <p:extLst>
      <p:ext uri="{BB962C8B-B14F-4D97-AF65-F5344CB8AC3E}">
        <p14:creationId xmlns:p14="http://schemas.microsoft.com/office/powerpoint/2010/main" val="3905726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13F4-17F2-405C-A0B3-8B37B761D6E7}"/>
              </a:ext>
            </a:extLst>
          </p:cNvPr>
          <p:cNvSpPr>
            <a:spLocks noGrp="1"/>
          </p:cNvSpPr>
          <p:nvPr>
            <p:ph type="title"/>
          </p:nvPr>
        </p:nvSpPr>
        <p:spPr/>
        <p:txBody>
          <a:bodyPr/>
          <a:lstStyle/>
          <a:p>
            <a:r>
              <a:rPr lang="en-US" dirty="0">
                <a:latin typeface="Taub Sans" pitchFamily="2" charset="0"/>
                <a:ea typeface="Taub Sans" pitchFamily="2" charset="0"/>
              </a:rPr>
              <a:t>Financial Wellness Program</a:t>
            </a:r>
          </a:p>
        </p:txBody>
      </p:sp>
      <p:sp>
        <p:nvSpPr>
          <p:cNvPr id="4" name="Content Placeholder 3">
            <a:extLst>
              <a:ext uri="{FF2B5EF4-FFF2-40B4-BE49-F238E27FC236}">
                <a16:creationId xmlns:a16="http://schemas.microsoft.com/office/drawing/2014/main" id="{EDE489A6-105D-4F0C-BF5E-F9119D2F9740}"/>
              </a:ext>
            </a:extLst>
          </p:cNvPr>
          <p:cNvSpPr>
            <a:spLocks noGrp="1"/>
          </p:cNvSpPr>
          <p:nvPr>
            <p:ph idx="1"/>
          </p:nvPr>
        </p:nvSpPr>
        <p:spPr/>
        <p:txBody>
          <a:bodyPr/>
          <a:lstStyle/>
          <a:p>
            <a:endParaRPr lang="en-US"/>
          </a:p>
        </p:txBody>
      </p:sp>
      <p:sp>
        <p:nvSpPr>
          <p:cNvPr id="5" name="Text Placeholder 4">
            <a:extLst>
              <a:ext uri="{FF2B5EF4-FFF2-40B4-BE49-F238E27FC236}">
                <a16:creationId xmlns:a16="http://schemas.microsoft.com/office/drawing/2014/main" id="{2ECE96D4-DA5E-4704-AC39-2D636423F4EB}"/>
              </a:ext>
            </a:extLst>
          </p:cNvPr>
          <p:cNvSpPr>
            <a:spLocks noGrp="1"/>
          </p:cNvSpPr>
          <p:nvPr>
            <p:ph type="body" sz="quarter" idx="10"/>
          </p:nvPr>
        </p:nvSpPr>
        <p:spPr/>
        <p:txBody>
          <a:bodyPr/>
          <a:lstStyle/>
          <a:p>
            <a:endParaRPr lang="en-US"/>
          </a:p>
        </p:txBody>
      </p:sp>
      <p:cxnSp>
        <p:nvCxnSpPr>
          <p:cNvPr id="12" name="Straight Connector 11">
            <a:extLst>
              <a:ext uri="{FF2B5EF4-FFF2-40B4-BE49-F238E27FC236}">
                <a16:creationId xmlns:a16="http://schemas.microsoft.com/office/drawing/2014/main" id="{3447EEA7-05D9-4804-A5A6-06F755776B05}"/>
              </a:ext>
            </a:extLst>
          </p:cNvPr>
          <p:cNvCxnSpPr>
            <a:cxnSpLocks/>
          </p:cNvCxnSpPr>
          <p:nvPr/>
        </p:nvCxnSpPr>
        <p:spPr>
          <a:xfrm flipV="1">
            <a:off x="396237" y="-6531"/>
            <a:ext cx="0" cy="6485708"/>
          </a:xfrm>
          <a:prstGeom prst="line">
            <a:avLst/>
          </a:prstGeom>
          <a:ln>
            <a:solidFill>
              <a:srgbClr val="7967AE"/>
            </a:solidFill>
          </a:ln>
        </p:spPr>
        <p:style>
          <a:lnRef idx="1">
            <a:schemeClr val="accent1"/>
          </a:lnRef>
          <a:fillRef idx="0">
            <a:schemeClr val="accent1"/>
          </a:fillRef>
          <a:effectRef idx="0">
            <a:schemeClr val="accent1"/>
          </a:effectRef>
          <a:fontRef idx="minor">
            <a:schemeClr val="tx1"/>
          </a:fontRef>
        </p:style>
      </p:cxnSp>
      <p:pic>
        <p:nvPicPr>
          <p:cNvPr id="3" name="Picture 2" descr="99-4214-GRP-0619_v1_Rebranded_screen_group.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922867"/>
            <a:ext cx="9143999" cy="5481368"/>
          </a:xfrm>
          <a:prstGeom prst="rect">
            <a:avLst/>
          </a:prstGeom>
        </p:spPr>
      </p:pic>
      <p:sp>
        <p:nvSpPr>
          <p:cNvPr id="15" name="Rectangle 14"/>
          <p:cNvSpPr/>
          <p:nvPr/>
        </p:nvSpPr>
        <p:spPr>
          <a:xfrm>
            <a:off x="1" y="5418667"/>
            <a:ext cx="9144000" cy="97895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ub Sans Regular"/>
              <a:cs typeface="Taub Sans Regular"/>
            </a:endParaRPr>
          </a:p>
        </p:txBody>
      </p:sp>
      <p:cxnSp>
        <p:nvCxnSpPr>
          <p:cNvPr id="23" name="Straight Connector 22">
            <a:extLst>
              <a:ext uri="{FF2B5EF4-FFF2-40B4-BE49-F238E27FC236}">
                <a16:creationId xmlns:a16="http://schemas.microsoft.com/office/drawing/2014/main" id="{2516A436-60B0-4338-9BEF-01E2C808B917}"/>
              </a:ext>
            </a:extLst>
          </p:cNvPr>
          <p:cNvCxnSpPr>
            <a:cxnSpLocks/>
          </p:cNvCxnSpPr>
          <p:nvPr/>
        </p:nvCxnSpPr>
        <p:spPr>
          <a:xfrm>
            <a:off x="-87464" y="6395768"/>
            <a:ext cx="93457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2DF569-5139-4E91-8749-D44A4060C6EF}"/>
              </a:ext>
            </a:extLst>
          </p:cNvPr>
          <p:cNvCxnSpPr>
            <a:cxnSpLocks/>
          </p:cNvCxnSpPr>
          <p:nvPr/>
        </p:nvCxnSpPr>
        <p:spPr>
          <a:xfrm>
            <a:off x="-1" y="5418667"/>
            <a:ext cx="9144001"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339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 y="914400"/>
            <a:ext cx="3234267" cy="5494867"/>
          </a:xfrm>
          <a:prstGeom prst="rect">
            <a:avLst/>
          </a:prstGeom>
          <a:solidFill>
            <a:srgbClr val="121C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tab5"/>
          <p:cNvPicPr>
            <a:picLocks noChangeAspect="1" noChangeArrowheads="1"/>
          </p:cNvPicPr>
          <p:nvPr/>
        </p:nvPicPr>
        <p:blipFill rotWithShape="1">
          <a:blip r:embed="rId3">
            <a:extLst>
              <a:ext uri="{28A0092B-C50C-407E-A947-70E740481C1C}">
                <a14:useLocalDpi xmlns:a14="http://schemas.microsoft.com/office/drawing/2010/main" val="0"/>
              </a:ext>
            </a:extLst>
          </a:blip>
          <a:srcRect b="9685"/>
          <a:stretch/>
        </p:blipFill>
        <p:spPr bwMode="auto">
          <a:xfrm>
            <a:off x="3233158" y="921240"/>
            <a:ext cx="5911319" cy="5479560"/>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tab4"/>
          <p:cNvPicPr>
            <a:picLocks noChangeAspect="1" noChangeArrowheads="1"/>
          </p:cNvPicPr>
          <p:nvPr/>
        </p:nvPicPr>
        <p:blipFill rotWithShape="1">
          <a:blip r:embed="rId4">
            <a:extLst>
              <a:ext uri="{28A0092B-C50C-407E-A947-70E740481C1C}">
                <a14:useLocalDpi xmlns:a14="http://schemas.microsoft.com/office/drawing/2010/main" val="0"/>
              </a:ext>
            </a:extLst>
          </a:blip>
          <a:srcRect b="9685"/>
          <a:stretch/>
        </p:blipFill>
        <p:spPr bwMode="auto">
          <a:xfrm>
            <a:off x="3233158" y="921239"/>
            <a:ext cx="5911319" cy="5479559"/>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tab3"/>
          <p:cNvPicPr>
            <a:picLocks noChangeAspect="1" noChangeArrowheads="1"/>
          </p:cNvPicPr>
          <p:nvPr/>
        </p:nvPicPr>
        <p:blipFill rotWithShape="1">
          <a:blip r:embed="rId5">
            <a:extLst>
              <a:ext uri="{28A0092B-C50C-407E-A947-70E740481C1C}">
                <a14:useLocalDpi xmlns:a14="http://schemas.microsoft.com/office/drawing/2010/main" val="0"/>
              </a:ext>
            </a:extLst>
          </a:blip>
          <a:srcRect b="9685"/>
          <a:stretch/>
        </p:blipFill>
        <p:spPr bwMode="auto">
          <a:xfrm>
            <a:off x="3233158" y="921239"/>
            <a:ext cx="5911320" cy="547955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tab2"/>
          <p:cNvPicPr>
            <a:picLocks noChangeAspect="1" noChangeArrowheads="1"/>
          </p:cNvPicPr>
          <p:nvPr/>
        </p:nvPicPr>
        <p:blipFill rotWithShape="1">
          <a:blip r:embed="rId6">
            <a:extLst>
              <a:ext uri="{28A0092B-C50C-407E-A947-70E740481C1C}">
                <a14:useLocalDpi xmlns:a14="http://schemas.microsoft.com/office/drawing/2010/main" val="0"/>
              </a:ext>
            </a:extLst>
          </a:blip>
          <a:srcRect b="9685"/>
          <a:stretch/>
        </p:blipFill>
        <p:spPr bwMode="auto">
          <a:xfrm>
            <a:off x="3233158" y="921239"/>
            <a:ext cx="5911320" cy="5479559"/>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tab1"/>
          <p:cNvPicPr>
            <a:picLocks noChangeAspect="1" noChangeArrowheads="1"/>
          </p:cNvPicPr>
          <p:nvPr/>
        </p:nvPicPr>
        <p:blipFill rotWithShape="1">
          <a:blip r:embed="rId7">
            <a:extLst>
              <a:ext uri="{28A0092B-C50C-407E-A947-70E740481C1C}">
                <a14:useLocalDpi xmlns:a14="http://schemas.microsoft.com/office/drawing/2010/main" val="0"/>
              </a:ext>
            </a:extLst>
          </a:blip>
          <a:srcRect b="9685"/>
          <a:stretch/>
        </p:blipFill>
        <p:spPr bwMode="auto">
          <a:xfrm>
            <a:off x="3233158" y="921239"/>
            <a:ext cx="5911321" cy="5479559"/>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home" descr="W:\Inprogress\ADP Master\ADP Retirement\17673 - ADP Retirement PPT\powerpoint\flattened-art\wellness-screens-home.jpg"/>
          <p:cNvPicPr>
            <a:picLocks noChangeAspect="1" noChangeArrowheads="1"/>
          </p:cNvPicPr>
          <p:nvPr/>
        </p:nvPicPr>
        <p:blipFill rotWithShape="1">
          <a:blip r:embed="rId8">
            <a:extLst>
              <a:ext uri="{28A0092B-C50C-407E-A947-70E740481C1C}">
                <a14:useLocalDpi xmlns:a14="http://schemas.microsoft.com/office/drawing/2010/main" val="0"/>
              </a:ext>
            </a:extLst>
          </a:blip>
          <a:srcRect b="9636"/>
          <a:stretch/>
        </p:blipFill>
        <p:spPr bwMode="auto">
          <a:xfrm>
            <a:off x="3233158" y="921240"/>
            <a:ext cx="5908147" cy="5479560"/>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Content Placeholder 2"/>
          <p:cNvSpPr txBox="1">
            <a:spLocks/>
          </p:cNvSpPr>
          <p:nvPr/>
        </p:nvSpPr>
        <p:spPr>
          <a:xfrm>
            <a:off x="460375" y="1156046"/>
            <a:ext cx="2286000" cy="1379764"/>
          </a:xfrm>
          <a:prstGeom prst="rect">
            <a:avLst/>
          </a:prstGeom>
          <a:noFill/>
          <a:ln>
            <a:noFill/>
          </a:ln>
        </p:spPr>
        <p:txBody>
          <a:bodyPr wrap="square" lIns="91440" rIns="91440" anchor="t" anchorCtr="0">
            <a:noAutofit/>
          </a:bodyPr>
          <a:lstStyle>
            <a:defPPr>
              <a:defRPr lang="en-US"/>
            </a:defPPr>
            <a:lvl1pPr>
              <a:spcBef>
                <a:spcPts val="600"/>
              </a:spcBef>
              <a:buClr>
                <a:srgbClr val="555559"/>
              </a:buClr>
              <a:defRPr sz="2000">
                <a:solidFill>
                  <a:srgbClr val="00A1DF"/>
                </a:solidFill>
              </a:defRPr>
            </a:lvl1pPr>
          </a:lstStyle>
          <a:p>
            <a:pPr marL="0" lvl="1">
              <a:buClr>
                <a:srgbClr val="555559"/>
              </a:buClr>
            </a:pPr>
            <a:r>
              <a:rPr lang="en-US" sz="1900" b="1" dirty="0">
                <a:solidFill>
                  <a:schemeClr val="bg1"/>
                </a:solidFill>
                <a:latin typeface="Taub Sans Regular"/>
                <a:cs typeface="Taub Sans Regular"/>
              </a:rPr>
              <a:t>Content </a:t>
            </a:r>
          </a:p>
          <a:p>
            <a:pPr marL="0" lvl="1">
              <a:buClr>
                <a:srgbClr val="555559"/>
              </a:buClr>
            </a:pPr>
            <a:r>
              <a:rPr lang="en-US" dirty="0">
                <a:solidFill>
                  <a:schemeClr val="bg1"/>
                </a:solidFill>
                <a:latin typeface="Taub Sans Regular"/>
                <a:cs typeface="Taub Sans Regular"/>
              </a:rPr>
              <a:t>helps participants prepare for life’s challenges</a:t>
            </a:r>
          </a:p>
        </p:txBody>
      </p:sp>
      <p:grpSp>
        <p:nvGrpSpPr>
          <p:cNvPr id="2" name="Group 1"/>
          <p:cNvGrpSpPr/>
          <p:nvPr/>
        </p:nvGrpSpPr>
        <p:grpSpPr>
          <a:xfrm>
            <a:off x="539501" y="2486799"/>
            <a:ext cx="2161121" cy="340786"/>
            <a:chOff x="547968" y="2529134"/>
            <a:chExt cx="2161121" cy="340786"/>
          </a:xfrm>
        </p:grpSpPr>
        <p:sp>
          <p:nvSpPr>
            <p:cNvPr id="20" name="Content Placeholder 2"/>
            <p:cNvSpPr txBox="1">
              <a:spLocks/>
            </p:cNvSpPr>
            <p:nvPr/>
          </p:nvSpPr>
          <p:spPr>
            <a:xfrm>
              <a:off x="880289" y="2537601"/>
              <a:ext cx="1828800" cy="332319"/>
            </a:xfrm>
            <a:prstGeom prst="rect">
              <a:avLst/>
            </a:prstGeom>
            <a:noFill/>
          </p:spPr>
          <p:txBody>
            <a:bodyPr wrap="square" lIns="91440" rIns="91440" anchor="t" anchorCtr="0">
              <a:noAutofit/>
            </a:bodyPr>
            <a:lstStyle>
              <a:defPPr>
                <a:defRPr lang="en-US"/>
              </a:defPPr>
              <a:lvl1pPr>
                <a:spcBef>
                  <a:spcPts val="600"/>
                </a:spcBef>
                <a:buClr>
                  <a:srgbClr val="555559"/>
                </a:buClr>
                <a:defRPr sz="2000">
                  <a:solidFill>
                    <a:srgbClr val="00A1DF"/>
                  </a:solidFill>
                </a:defRPr>
              </a:lvl1pPr>
            </a:lstStyle>
            <a:p>
              <a:pPr marL="0" lvl="1">
                <a:lnSpc>
                  <a:spcPct val="95000"/>
                </a:lnSpc>
                <a:spcBef>
                  <a:spcPts val="1600"/>
                </a:spcBef>
                <a:buClr>
                  <a:srgbClr val="0069A6"/>
                </a:buClr>
              </a:pPr>
              <a:r>
                <a:rPr lang="en-US" sz="1700" dirty="0">
                  <a:solidFill>
                    <a:schemeClr val="bg1"/>
                  </a:solidFill>
                  <a:latin typeface="Taub Sans Regular"/>
                  <a:cs typeface="Taub Sans Regular"/>
                </a:rPr>
                <a:t>Financial literacy</a:t>
              </a:r>
            </a:p>
          </p:txBody>
        </p:sp>
        <p:pic>
          <p:nvPicPr>
            <p:cNvPr id="50" name="Picture 49" descr="Checkin-circl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968" y="2529134"/>
              <a:ext cx="340788" cy="340786"/>
            </a:xfrm>
            <a:prstGeom prst="rect">
              <a:avLst/>
            </a:prstGeom>
          </p:spPr>
        </p:pic>
      </p:grpSp>
      <p:grpSp>
        <p:nvGrpSpPr>
          <p:cNvPr id="3" name="Group 2"/>
          <p:cNvGrpSpPr/>
          <p:nvPr/>
        </p:nvGrpSpPr>
        <p:grpSpPr>
          <a:xfrm>
            <a:off x="531034" y="3133840"/>
            <a:ext cx="2168773" cy="586598"/>
            <a:chOff x="539501" y="2977869"/>
            <a:chExt cx="2168773" cy="586598"/>
          </a:xfrm>
        </p:grpSpPr>
        <p:sp>
          <p:nvSpPr>
            <p:cNvPr id="51" name="Content Placeholder 2"/>
            <p:cNvSpPr txBox="1">
              <a:spLocks/>
            </p:cNvSpPr>
            <p:nvPr/>
          </p:nvSpPr>
          <p:spPr>
            <a:xfrm>
              <a:off x="879474" y="2986335"/>
              <a:ext cx="1828800" cy="578132"/>
            </a:xfrm>
            <a:prstGeom prst="rect">
              <a:avLst/>
            </a:prstGeom>
            <a:noFill/>
          </p:spPr>
          <p:txBody>
            <a:bodyPr wrap="square" lIns="91440" rIns="91440" anchor="t" anchorCtr="0">
              <a:noAutofit/>
            </a:bodyPr>
            <a:lstStyle>
              <a:defPPr>
                <a:defRPr lang="en-US"/>
              </a:defPPr>
              <a:lvl1pPr>
                <a:spcBef>
                  <a:spcPts val="600"/>
                </a:spcBef>
                <a:buClr>
                  <a:srgbClr val="555559"/>
                </a:buClr>
                <a:defRPr sz="2000">
                  <a:solidFill>
                    <a:srgbClr val="00A1DF"/>
                  </a:solidFill>
                </a:defRPr>
              </a:lvl1pPr>
            </a:lstStyle>
            <a:p>
              <a:pPr marL="0" lvl="1">
                <a:lnSpc>
                  <a:spcPct val="95000"/>
                </a:lnSpc>
                <a:spcBef>
                  <a:spcPts val="1600"/>
                </a:spcBef>
                <a:buClr>
                  <a:srgbClr val="0069A6"/>
                </a:buClr>
              </a:pPr>
              <a:r>
                <a:rPr lang="en-US" sz="1700" dirty="0">
                  <a:solidFill>
                    <a:schemeClr val="bg1"/>
                  </a:solidFill>
                  <a:latin typeface="Taub Sans Regular"/>
                  <a:cs typeface="Taub Sans Regular"/>
                </a:rPr>
                <a:t>Saving for </a:t>
              </a:r>
              <a:br>
                <a:rPr lang="en-US" sz="1700" dirty="0">
                  <a:solidFill>
                    <a:schemeClr val="bg1"/>
                  </a:solidFill>
                  <a:latin typeface="Taub Sans Regular"/>
                  <a:cs typeface="Taub Sans Regular"/>
                </a:rPr>
              </a:br>
              <a:r>
                <a:rPr lang="en-US" sz="1700" dirty="0">
                  <a:solidFill>
                    <a:schemeClr val="bg1"/>
                  </a:solidFill>
                  <a:latin typeface="Taub Sans Regular"/>
                  <a:cs typeface="Taub Sans Regular"/>
                </a:rPr>
                <a:t>the future</a:t>
              </a:r>
            </a:p>
          </p:txBody>
        </p:sp>
        <p:pic>
          <p:nvPicPr>
            <p:cNvPr id="56" name="Picture 55" descr="Checkin-circl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501" y="2977869"/>
              <a:ext cx="340788" cy="340786"/>
            </a:xfrm>
            <a:prstGeom prst="rect">
              <a:avLst/>
            </a:prstGeom>
          </p:spPr>
        </p:pic>
      </p:grpSp>
      <p:grpSp>
        <p:nvGrpSpPr>
          <p:cNvPr id="4" name="Group 3"/>
          <p:cNvGrpSpPr/>
          <p:nvPr/>
        </p:nvGrpSpPr>
        <p:grpSpPr>
          <a:xfrm>
            <a:off x="534452" y="3852540"/>
            <a:ext cx="2165355" cy="393452"/>
            <a:chOff x="542919" y="3674537"/>
            <a:chExt cx="2165355" cy="393452"/>
          </a:xfrm>
        </p:grpSpPr>
        <p:sp>
          <p:nvSpPr>
            <p:cNvPr id="52" name="Content Placeholder 2"/>
            <p:cNvSpPr txBox="1">
              <a:spLocks/>
            </p:cNvSpPr>
            <p:nvPr/>
          </p:nvSpPr>
          <p:spPr>
            <a:xfrm>
              <a:off x="879474" y="3683003"/>
              <a:ext cx="1828800" cy="384986"/>
            </a:xfrm>
            <a:prstGeom prst="rect">
              <a:avLst/>
            </a:prstGeom>
            <a:noFill/>
          </p:spPr>
          <p:txBody>
            <a:bodyPr wrap="square" lIns="91440" rIns="91440" anchor="t" anchorCtr="0">
              <a:noAutofit/>
            </a:bodyPr>
            <a:lstStyle>
              <a:defPPr>
                <a:defRPr lang="en-US"/>
              </a:defPPr>
              <a:lvl1pPr>
                <a:spcBef>
                  <a:spcPts val="600"/>
                </a:spcBef>
                <a:buClr>
                  <a:srgbClr val="555559"/>
                </a:buClr>
                <a:defRPr sz="2000">
                  <a:solidFill>
                    <a:srgbClr val="00A1DF"/>
                  </a:solidFill>
                </a:defRPr>
              </a:lvl1pPr>
            </a:lstStyle>
            <a:p>
              <a:pPr marL="0" lvl="1">
                <a:lnSpc>
                  <a:spcPct val="95000"/>
                </a:lnSpc>
                <a:spcBef>
                  <a:spcPts val="1600"/>
                </a:spcBef>
                <a:buClr>
                  <a:srgbClr val="0069A6"/>
                </a:buClr>
              </a:pPr>
              <a:r>
                <a:rPr lang="en-US" sz="1700" dirty="0">
                  <a:solidFill>
                    <a:schemeClr val="bg1"/>
                  </a:solidFill>
                  <a:latin typeface="Taub Sans Regular"/>
                  <a:cs typeface="Taub Sans Regular"/>
                </a:rPr>
                <a:t>Home and family </a:t>
              </a:r>
            </a:p>
          </p:txBody>
        </p:sp>
        <p:pic>
          <p:nvPicPr>
            <p:cNvPr id="57" name="Picture 56" descr="Checkin-circl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919" y="3674537"/>
              <a:ext cx="340788" cy="340786"/>
            </a:xfrm>
            <a:prstGeom prst="rect">
              <a:avLst/>
            </a:prstGeom>
          </p:spPr>
        </p:pic>
      </p:grpSp>
      <p:grpSp>
        <p:nvGrpSpPr>
          <p:cNvPr id="5" name="Group 4"/>
          <p:cNvGrpSpPr/>
          <p:nvPr/>
        </p:nvGrpSpPr>
        <p:grpSpPr>
          <a:xfrm>
            <a:off x="535268" y="4523622"/>
            <a:ext cx="2164539" cy="622299"/>
            <a:chOff x="543735" y="4123025"/>
            <a:chExt cx="2164539" cy="622299"/>
          </a:xfrm>
        </p:grpSpPr>
        <p:sp>
          <p:nvSpPr>
            <p:cNvPr id="54" name="Content Placeholder 2"/>
            <p:cNvSpPr txBox="1">
              <a:spLocks/>
            </p:cNvSpPr>
            <p:nvPr/>
          </p:nvSpPr>
          <p:spPr>
            <a:xfrm>
              <a:off x="879474" y="4127258"/>
              <a:ext cx="1828800" cy="618066"/>
            </a:xfrm>
            <a:prstGeom prst="rect">
              <a:avLst/>
            </a:prstGeom>
            <a:noFill/>
          </p:spPr>
          <p:txBody>
            <a:bodyPr wrap="square" lIns="91440" rIns="91440" anchor="t" anchorCtr="0">
              <a:noAutofit/>
            </a:bodyPr>
            <a:lstStyle>
              <a:defPPr>
                <a:defRPr lang="en-US"/>
              </a:defPPr>
              <a:lvl1pPr>
                <a:spcBef>
                  <a:spcPts val="600"/>
                </a:spcBef>
                <a:buClr>
                  <a:srgbClr val="555559"/>
                </a:buClr>
                <a:defRPr sz="2000">
                  <a:solidFill>
                    <a:srgbClr val="00A1DF"/>
                  </a:solidFill>
                </a:defRPr>
              </a:lvl1pPr>
            </a:lstStyle>
            <a:p>
              <a:pPr marL="0" lvl="1">
                <a:lnSpc>
                  <a:spcPct val="95000"/>
                </a:lnSpc>
                <a:spcBef>
                  <a:spcPts val="1600"/>
                </a:spcBef>
                <a:buClr>
                  <a:srgbClr val="0069A6"/>
                </a:buClr>
              </a:pPr>
              <a:r>
                <a:rPr lang="en-US" sz="1700" dirty="0">
                  <a:solidFill>
                    <a:schemeClr val="bg1"/>
                  </a:solidFill>
                  <a:latin typeface="Taub Sans Regular"/>
                  <a:cs typeface="Taub Sans Regular"/>
                </a:rPr>
                <a:t>Health and welfare</a:t>
              </a:r>
            </a:p>
          </p:txBody>
        </p:sp>
        <p:pic>
          <p:nvPicPr>
            <p:cNvPr id="58" name="Picture 57" descr="Checkin-circl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735" y="4123025"/>
              <a:ext cx="340788" cy="340786"/>
            </a:xfrm>
            <a:prstGeom prst="rect">
              <a:avLst/>
            </a:prstGeom>
          </p:spPr>
        </p:pic>
      </p:grpSp>
      <p:grpSp>
        <p:nvGrpSpPr>
          <p:cNvPr id="6" name="Group 5"/>
          <p:cNvGrpSpPr/>
          <p:nvPr/>
        </p:nvGrpSpPr>
        <p:grpSpPr>
          <a:xfrm>
            <a:off x="534452" y="5379034"/>
            <a:ext cx="2166170" cy="598343"/>
            <a:chOff x="542919" y="4810098"/>
            <a:chExt cx="2166170" cy="598343"/>
          </a:xfrm>
        </p:grpSpPr>
        <p:sp>
          <p:nvSpPr>
            <p:cNvPr id="55" name="Content Placeholder 2"/>
            <p:cNvSpPr txBox="1">
              <a:spLocks/>
            </p:cNvSpPr>
            <p:nvPr/>
          </p:nvSpPr>
          <p:spPr>
            <a:xfrm>
              <a:off x="880289" y="4822797"/>
              <a:ext cx="1828800" cy="585644"/>
            </a:xfrm>
            <a:prstGeom prst="rect">
              <a:avLst/>
            </a:prstGeom>
            <a:noFill/>
          </p:spPr>
          <p:txBody>
            <a:bodyPr wrap="square" lIns="91440" rIns="91440" anchor="t" anchorCtr="0">
              <a:noAutofit/>
            </a:bodyPr>
            <a:lstStyle>
              <a:defPPr>
                <a:defRPr lang="en-US"/>
              </a:defPPr>
              <a:lvl1pPr>
                <a:spcBef>
                  <a:spcPts val="600"/>
                </a:spcBef>
                <a:buClr>
                  <a:srgbClr val="555559"/>
                </a:buClr>
                <a:defRPr sz="2000">
                  <a:solidFill>
                    <a:srgbClr val="00A1DF"/>
                  </a:solidFill>
                </a:defRPr>
              </a:lvl1pPr>
            </a:lstStyle>
            <a:p>
              <a:pPr marL="0" lvl="1">
                <a:lnSpc>
                  <a:spcPct val="95000"/>
                </a:lnSpc>
                <a:spcBef>
                  <a:spcPts val="1600"/>
                </a:spcBef>
                <a:buClr>
                  <a:srgbClr val="0069A6"/>
                </a:buClr>
              </a:pPr>
              <a:r>
                <a:rPr lang="en-US" sz="1700" dirty="0">
                  <a:solidFill>
                    <a:schemeClr val="bg1"/>
                  </a:solidFill>
                  <a:latin typeface="Taub Sans Regular"/>
                  <a:cs typeface="Taub Sans Regular"/>
                </a:rPr>
                <a:t>Enjoying retirement</a:t>
              </a:r>
            </a:p>
          </p:txBody>
        </p:sp>
        <p:pic>
          <p:nvPicPr>
            <p:cNvPr id="59" name="Picture 58" descr="Checkin-circl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919" y="4810098"/>
              <a:ext cx="340788" cy="340786"/>
            </a:xfrm>
            <a:prstGeom prst="rect">
              <a:avLst/>
            </a:prstGeom>
          </p:spPr>
        </p:pic>
      </p:grpSp>
      <p:cxnSp>
        <p:nvCxnSpPr>
          <p:cNvPr id="29" name="Straight Connector 28">
            <a:extLst>
              <a:ext uri="{FF2B5EF4-FFF2-40B4-BE49-F238E27FC236}">
                <a16:creationId xmlns:a16="http://schemas.microsoft.com/office/drawing/2014/main" id="{91D28F4B-1977-8A47-96FC-89008CBA771C}"/>
              </a:ext>
            </a:extLst>
          </p:cNvPr>
          <p:cNvCxnSpPr/>
          <p:nvPr/>
        </p:nvCxnSpPr>
        <p:spPr>
          <a:xfrm>
            <a:off x="3232679" y="-11664"/>
            <a:ext cx="0" cy="6451600"/>
          </a:xfrm>
          <a:prstGeom prst="line">
            <a:avLst/>
          </a:prstGeom>
          <a:ln w="12700" cmpd="sng">
            <a:solidFill>
              <a:srgbClr val="121C4E">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EE07A70-FFD0-C442-BE92-3142C19F8715}"/>
              </a:ext>
            </a:extLst>
          </p:cNvPr>
          <p:cNvCxnSpPr/>
          <p:nvPr/>
        </p:nvCxnSpPr>
        <p:spPr>
          <a:xfrm>
            <a:off x="0" y="6412439"/>
            <a:ext cx="9144000" cy="0"/>
          </a:xfrm>
          <a:prstGeom prst="line">
            <a:avLst/>
          </a:prstGeom>
          <a:ln w="6350">
            <a:solidFill>
              <a:srgbClr val="FEFFFF"/>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2D605F7-EA7C-4438-AA29-C9FCB29EEED1}"/>
              </a:ext>
            </a:extLst>
          </p:cNvPr>
          <p:cNvSpPr>
            <a:spLocks noGrp="1"/>
          </p:cNvSpPr>
          <p:nvPr>
            <p:ph type="title"/>
          </p:nvPr>
        </p:nvSpPr>
        <p:spPr/>
        <p:txBody>
          <a:bodyPr/>
          <a:lstStyle/>
          <a:p>
            <a:r>
              <a:rPr lang="en-US" dirty="0"/>
              <a:t>Start with financial wellness</a:t>
            </a:r>
          </a:p>
        </p:txBody>
      </p:sp>
      <p:cxnSp>
        <p:nvCxnSpPr>
          <p:cNvPr id="33" name="Straight Connector 32">
            <a:extLst>
              <a:ext uri="{FF2B5EF4-FFF2-40B4-BE49-F238E27FC236}">
                <a16:creationId xmlns:a16="http://schemas.microsoft.com/office/drawing/2014/main" id="{6BB80D78-1B27-4FF1-B8C7-855558BF2739}"/>
              </a:ext>
            </a:extLst>
          </p:cNvPr>
          <p:cNvCxnSpPr>
            <a:cxnSpLocks/>
          </p:cNvCxnSpPr>
          <p:nvPr/>
        </p:nvCxnSpPr>
        <p:spPr>
          <a:xfrm>
            <a:off x="-1" y="914400"/>
            <a:ext cx="9144001"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35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46"/>
                                        </p:tgtEl>
                                      </p:cBhvr>
                                    </p:animEffect>
                                    <p:set>
                                      <p:cBhvr>
                                        <p:cTn id="10" dur="1" fill="hold">
                                          <p:stCondLst>
                                            <p:cond delay="499"/>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xit" presetSubtype="0" fill="hold" nodeType="withEffect">
                                  <p:stCondLst>
                                    <p:cond delay="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xit" presetSubtype="0" fill="hold" nodeType="withEffect">
                                  <p:stCondLst>
                                    <p:cond delay="0"/>
                                  </p:stCondLst>
                                  <p:childTnLst>
                                    <p:animEffect transition="out" filter="fade">
                                      <p:cBhvr>
                                        <p:cTn id="25" dur="500"/>
                                        <p:tgtEl>
                                          <p:spTgt spid="41"/>
                                        </p:tgtEl>
                                      </p:cBhvr>
                                    </p:animEffect>
                                    <p:set>
                                      <p:cBhvr>
                                        <p:cTn id="26" dur="1" fill="hold">
                                          <p:stCondLst>
                                            <p:cond delay="499"/>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xit" presetSubtype="0" fill="hold"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xit" presetSubtype="0" fill="hold" nodeType="withEffect">
                                  <p:stCondLst>
                                    <p:cond delay="0"/>
                                  </p:stCondLst>
                                  <p:childTnLst>
                                    <p:animEffect transition="out" filter="fade">
                                      <p:cBhvr>
                                        <p:cTn id="41" dur="500"/>
                                        <p:tgtEl>
                                          <p:spTgt spid="39"/>
                                        </p:tgtEl>
                                      </p:cBhvr>
                                    </p:animEffect>
                                    <p:set>
                                      <p:cBhvr>
                                        <p:cTn id="4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rl_CellPhone.jpg"/>
          <p:cNvPicPr>
            <a:picLocks noChangeAspect="1"/>
          </p:cNvPicPr>
          <p:nvPr/>
        </p:nvPicPr>
        <p:blipFill rotWithShape="1">
          <a:blip r:embed="rId3" cstate="print">
            <a:extLst>
              <a:ext uri="{28A0092B-C50C-407E-A947-70E740481C1C}">
                <a14:useLocalDpi xmlns:a14="http://schemas.microsoft.com/office/drawing/2010/main" val="0"/>
              </a:ext>
            </a:extLst>
          </a:blip>
          <a:srcRect l="24753" t="13153" r="20202" b="49793"/>
          <a:stretch/>
        </p:blipFill>
        <p:spPr>
          <a:xfrm flipH="1">
            <a:off x="-4" y="914400"/>
            <a:ext cx="3049269" cy="2730972"/>
          </a:xfrm>
          <a:prstGeom prst="rect">
            <a:avLst/>
          </a:prstGeom>
        </p:spPr>
      </p:pic>
      <p:sp>
        <p:nvSpPr>
          <p:cNvPr id="5" name="Title 5"/>
          <p:cNvSpPr>
            <a:spLocks noGrp="1"/>
          </p:cNvSpPr>
          <p:nvPr>
            <p:ph type="title"/>
          </p:nvPr>
        </p:nvSpPr>
        <p:spPr/>
        <p:txBody>
          <a:bodyPr/>
          <a:lstStyle/>
          <a:p>
            <a:r>
              <a:rPr lang="en-US" dirty="0"/>
              <a:t>ADP Marketplace</a:t>
            </a:r>
          </a:p>
        </p:txBody>
      </p:sp>
      <p:cxnSp>
        <p:nvCxnSpPr>
          <p:cNvPr id="8" name="Straight Connector 7">
            <a:extLst>
              <a:ext uri="{FF2B5EF4-FFF2-40B4-BE49-F238E27FC236}">
                <a16:creationId xmlns:a16="http://schemas.microsoft.com/office/drawing/2014/main" id="{91D28F4B-1977-8A47-96FC-89008CBA771C}"/>
              </a:ext>
            </a:extLst>
          </p:cNvPr>
          <p:cNvCxnSpPr/>
          <p:nvPr/>
        </p:nvCxnSpPr>
        <p:spPr>
          <a:xfrm flipH="1">
            <a:off x="-1" y="5820834"/>
            <a:ext cx="3014134" cy="0"/>
          </a:xfrm>
          <a:prstGeom prst="line">
            <a:avLst/>
          </a:prstGeom>
          <a:ln w="12700" cmpd="sng">
            <a:solidFill>
              <a:srgbClr val="F25F20">
                <a:alpha val="50000"/>
              </a:srgb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09034" y="4032951"/>
            <a:ext cx="2428248" cy="2052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nSpc>
                <a:spcPct val="90000"/>
              </a:lnSpc>
            </a:pPr>
            <a:r>
              <a:rPr lang="en-US" sz="1600" dirty="0">
                <a:latin typeface="Taub Sans Regular"/>
                <a:cs typeface="Taub Sans Regular"/>
              </a:rPr>
              <a:t>Let ADP help your employees unlock their potential by providing educational content on</a:t>
            </a:r>
            <a:r>
              <a:rPr lang="en-US" dirty="0">
                <a:latin typeface="Taub Sans Regular"/>
                <a:cs typeface="Taub Sans Regular"/>
              </a:rPr>
              <a:t>:</a:t>
            </a:r>
          </a:p>
          <a:p>
            <a:pPr marL="165100" indent="-165100">
              <a:spcBef>
                <a:spcPts val="300"/>
              </a:spcBef>
              <a:buFont typeface="Arial" panose="020B0604020202020204" pitchFamily="34" charset="0"/>
              <a:buChar char="•"/>
            </a:pPr>
            <a:r>
              <a:rPr lang="en-US" sz="1600" dirty="0">
                <a:latin typeface="Taub Sans Regular"/>
                <a:cs typeface="Taub Sans Regular"/>
              </a:rPr>
              <a:t>Financial literacy</a:t>
            </a:r>
          </a:p>
          <a:p>
            <a:pPr marL="165100" indent="-165100">
              <a:spcBef>
                <a:spcPts val="300"/>
              </a:spcBef>
              <a:buFont typeface="Arial" panose="020B0604020202020204" pitchFamily="34" charset="0"/>
              <a:buChar char="•"/>
            </a:pPr>
            <a:r>
              <a:rPr lang="en-US" sz="1600" dirty="0">
                <a:latin typeface="Taub Sans Regular"/>
                <a:cs typeface="Taub Sans Regular"/>
              </a:rPr>
              <a:t>Debt management</a:t>
            </a:r>
          </a:p>
          <a:p>
            <a:pPr marL="165100" indent="-165100">
              <a:spcBef>
                <a:spcPts val="300"/>
              </a:spcBef>
              <a:buFont typeface="Arial" panose="020B0604020202020204" pitchFamily="34" charset="0"/>
              <a:buChar char="•"/>
            </a:pPr>
            <a:r>
              <a:rPr lang="en-US" sz="1600" dirty="0">
                <a:latin typeface="Taub Sans Regular"/>
                <a:cs typeface="Taub Sans Regular"/>
              </a:rPr>
              <a:t>Retirement planning</a:t>
            </a:r>
          </a:p>
          <a:p>
            <a:pPr marL="165100" indent="-165100">
              <a:spcBef>
                <a:spcPts val="300"/>
              </a:spcBef>
              <a:buFont typeface="Arial" panose="020B0604020202020204" pitchFamily="34" charset="0"/>
              <a:buChar char="•"/>
            </a:pPr>
            <a:r>
              <a:rPr lang="en-US" sz="1600" dirty="0">
                <a:latin typeface="Taub Sans Regular"/>
                <a:cs typeface="Taub Sans Regular"/>
              </a:rPr>
              <a:t>Saving for college</a:t>
            </a:r>
          </a:p>
        </p:txBody>
      </p:sp>
      <p:sp>
        <p:nvSpPr>
          <p:cNvPr id="13" name="Rectangle 12"/>
          <p:cNvSpPr/>
          <p:nvPr/>
        </p:nvSpPr>
        <p:spPr>
          <a:xfrm>
            <a:off x="3513992" y="1739752"/>
            <a:ext cx="2582334" cy="16547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15C22"/>
              </a:solidFill>
              <a:latin typeface="Taub Sans Regular"/>
              <a:cs typeface="Taub Sans Regular"/>
            </a:endParaRPr>
          </a:p>
        </p:txBody>
      </p:sp>
      <p:sp>
        <p:nvSpPr>
          <p:cNvPr id="14" name="Rectangle 13"/>
          <p:cNvSpPr/>
          <p:nvPr/>
        </p:nvSpPr>
        <p:spPr>
          <a:xfrm>
            <a:off x="3513666" y="3759461"/>
            <a:ext cx="2582334" cy="16676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15C22"/>
              </a:solidFill>
              <a:latin typeface="Taub Sans Regular"/>
              <a:cs typeface="Taub Sans Regular"/>
            </a:endParaRPr>
          </a:p>
        </p:txBody>
      </p:sp>
      <p:sp>
        <p:nvSpPr>
          <p:cNvPr id="15" name="Text Placeholder 3"/>
          <p:cNvSpPr txBox="1">
            <a:spLocks/>
          </p:cNvSpPr>
          <p:nvPr/>
        </p:nvSpPr>
        <p:spPr>
          <a:xfrm>
            <a:off x="3632196" y="1546264"/>
            <a:ext cx="4919141" cy="1244828"/>
          </a:xfrm>
          <a:prstGeom prst="rect">
            <a:avLst/>
          </a:prstGeom>
        </p:spPr>
        <p:txBody>
          <a:bodyPr wrap="square" lIns="0" tIns="0" rIns="0" bIns="0" anchor="t" anchorCtr="0">
            <a:spAutoFit/>
          </a:bodyPr>
          <a:lstStyle>
            <a:lvl1pPr marL="342900" indent="-342900" algn="l" defTabSz="457200" rtl="0" eaLnBrk="0" fontAlgn="base" hangingPunct="0">
              <a:lnSpc>
                <a:spcPts val="1900"/>
              </a:lnSpc>
              <a:spcBef>
                <a:spcPct val="0"/>
              </a:spcBef>
              <a:spcAft>
                <a:spcPts val="700"/>
              </a:spcAft>
              <a:buFont typeface="Arial" charset="0"/>
              <a:defRPr sz="2000" b="1">
                <a:solidFill>
                  <a:schemeClr val="tx1">
                    <a:lumMod val="65000"/>
                    <a:lumOff val="35000"/>
                  </a:schemeClr>
                </a:solidFill>
                <a:latin typeface="+mn-lt"/>
                <a:ea typeface="+mn-ea"/>
                <a:cs typeface="ＭＳ Ｐゴシック" charset="0"/>
              </a:defRPr>
            </a:lvl1pPr>
            <a:lvl2pPr marL="225425" indent="-225425" algn="l" defTabSz="457200" rtl="0" eaLnBrk="0" fontAlgn="base" hangingPunct="0">
              <a:lnSpc>
                <a:spcPct val="100000"/>
              </a:lnSpc>
              <a:spcBef>
                <a:spcPts val="600"/>
              </a:spcBef>
              <a:spcAft>
                <a:spcPts val="0"/>
              </a:spcAft>
              <a:buClr>
                <a:srgbClr val="DC1E32"/>
              </a:buClr>
              <a:buSzPct val="110000"/>
              <a:buFont typeface="Arial" charset="0"/>
              <a:buChar char="•"/>
              <a:defRPr sz="2000">
                <a:solidFill>
                  <a:schemeClr val="tx1">
                    <a:lumMod val="65000"/>
                    <a:lumOff val="35000"/>
                  </a:schemeClr>
                </a:solidFill>
                <a:latin typeface="+mn-lt"/>
                <a:ea typeface="+mn-ea"/>
                <a:cs typeface="+mn-cs"/>
              </a:defRPr>
            </a:lvl2pPr>
            <a:lvl3pPr marL="400050" indent="-174625" algn="l" defTabSz="457200" rtl="0" eaLnBrk="0" fontAlgn="base" hangingPunct="0">
              <a:lnSpc>
                <a:spcPct val="100000"/>
              </a:lnSpc>
              <a:spcBef>
                <a:spcPts val="600"/>
              </a:spcBef>
              <a:spcAft>
                <a:spcPts val="0"/>
              </a:spcAft>
              <a:buClr>
                <a:schemeClr val="tx2"/>
              </a:buClr>
              <a:buSzPct val="100000"/>
              <a:buFont typeface="Arial" pitchFamily="34" charset="0"/>
              <a:buChar char="—"/>
              <a:defRPr sz="2000">
                <a:solidFill>
                  <a:schemeClr val="tx1">
                    <a:lumMod val="65000"/>
                    <a:lumOff val="35000"/>
                  </a:schemeClr>
                </a:solidFill>
                <a:latin typeface="+mn-lt"/>
                <a:ea typeface="+mn-ea"/>
                <a:cs typeface="+mn-cs"/>
              </a:defRPr>
            </a:lvl3pPr>
            <a:lvl4pPr marL="741363" indent="-223838" algn="l" defTabSz="457200" rtl="0" eaLnBrk="0" fontAlgn="base" hangingPunct="0">
              <a:lnSpc>
                <a:spcPct val="100000"/>
              </a:lnSpc>
              <a:spcBef>
                <a:spcPts val="600"/>
              </a:spcBef>
              <a:spcAft>
                <a:spcPts val="0"/>
              </a:spcAft>
              <a:buClr>
                <a:schemeClr val="tx1">
                  <a:lumMod val="50000"/>
                  <a:lumOff val="50000"/>
                </a:schemeClr>
              </a:buClr>
              <a:buFont typeface="Wingdings" pitchFamily="2" charset="2"/>
              <a:buChar char="§"/>
              <a:defRPr sz="2000">
                <a:solidFill>
                  <a:schemeClr val="tx1">
                    <a:lumMod val="65000"/>
                    <a:lumOff val="35000"/>
                  </a:schemeClr>
                </a:solidFill>
                <a:latin typeface="+mn-lt"/>
                <a:ea typeface="+mn-ea"/>
                <a:cs typeface="+mn-cs"/>
              </a:defRPr>
            </a:lvl4pPr>
            <a:lvl5pPr marL="1033463" indent="-238125" algn="l" defTabSz="457200" rtl="0" eaLnBrk="0" fontAlgn="base" hangingPunct="0">
              <a:lnSpc>
                <a:spcPct val="100000"/>
              </a:lnSpc>
              <a:spcBef>
                <a:spcPts val="600"/>
              </a:spcBef>
              <a:spcAft>
                <a:spcPts val="0"/>
              </a:spcAft>
              <a:buClr>
                <a:schemeClr val="tx1">
                  <a:lumMod val="50000"/>
                  <a:lumOff val="50000"/>
                </a:schemeClr>
              </a:buClr>
              <a:buFont typeface="Arial" pitchFamily="34" charset="0"/>
              <a:buChar char="–"/>
              <a:defRPr sz="2000">
                <a:solidFill>
                  <a:schemeClr val="tx1">
                    <a:lumMod val="65000"/>
                    <a:lumOff val="35000"/>
                  </a:schemeClr>
                </a:solidFill>
                <a:latin typeface="+mn-lt"/>
                <a:ea typeface="+mn-ea"/>
                <a:cs typeface="+mn-cs"/>
              </a:defRPr>
            </a:lvl5pPr>
            <a:lvl6pPr marL="1317625" indent="-225425" algn="l" defTabSz="457200" rtl="0" eaLnBrk="0" fontAlgn="base" hangingPunct="0">
              <a:lnSpc>
                <a:spcPts val="1800"/>
              </a:lnSpc>
              <a:spcBef>
                <a:spcPct val="0"/>
              </a:spcBef>
              <a:spcAft>
                <a:spcPct val="0"/>
              </a:spcAft>
              <a:buFont typeface="Arial" charset="0"/>
              <a:buChar char="»"/>
              <a:defRPr sz="1600">
                <a:solidFill>
                  <a:schemeClr val="tx2"/>
                </a:solidFill>
                <a:latin typeface="+mn-lt"/>
                <a:ea typeface="+mn-ea"/>
                <a:cs typeface="+mn-cs"/>
              </a:defRPr>
            </a:lvl6pPr>
            <a:lvl7pPr marL="1774825" indent="-225425" algn="l" defTabSz="457200" rtl="0" eaLnBrk="0" fontAlgn="base" hangingPunct="0">
              <a:lnSpc>
                <a:spcPts val="1800"/>
              </a:lnSpc>
              <a:spcBef>
                <a:spcPct val="0"/>
              </a:spcBef>
              <a:spcAft>
                <a:spcPct val="0"/>
              </a:spcAft>
              <a:buFont typeface="Arial" charset="0"/>
              <a:buChar char="»"/>
              <a:defRPr sz="1600">
                <a:solidFill>
                  <a:schemeClr val="tx2"/>
                </a:solidFill>
                <a:latin typeface="+mn-lt"/>
                <a:ea typeface="+mn-ea"/>
                <a:cs typeface="+mn-cs"/>
              </a:defRPr>
            </a:lvl7pPr>
            <a:lvl8pPr marL="2232025" indent="-225425" algn="l" defTabSz="457200" rtl="0" eaLnBrk="0" fontAlgn="base" hangingPunct="0">
              <a:lnSpc>
                <a:spcPts val="1800"/>
              </a:lnSpc>
              <a:spcBef>
                <a:spcPct val="0"/>
              </a:spcBef>
              <a:spcAft>
                <a:spcPct val="0"/>
              </a:spcAft>
              <a:buFont typeface="Arial" charset="0"/>
              <a:buChar char="»"/>
              <a:defRPr sz="1600">
                <a:solidFill>
                  <a:schemeClr val="tx2"/>
                </a:solidFill>
                <a:latin typeface="+mn-lt"/>
                <a:ea typeface="+mn-ea"/>
                <a:cs typeface="+mn-cs"/>
              </a:defRPr>
            </a:lvl8pPr>
            <a:lvl9pPr marL="2689225" indent="-225425" algn="l" defTabSz="457200" rtl="0" eaLnBrk="0" fontAlgn="base" hangingPunct="0">
              <a:lnSpc>
                <a:spcPts val="1800"/>
              </a:lnSpc>
              <a:spcBef>
                <a:spcPct val="0"/>
              </a:spcBef>
              <a:spcAft>
                <a:spcPct val="0"/>
              </a:spcAft>
              <a:buFont typeface="Arial" charset="0"/>
              <a:buChar char="»"/>
              <a:defRPr sz="1600">
                <a:solidFill>
                  <a:schemeClr val="tx2"/>
                </a:solidFill>
                <a:latin typeface="+mn-lt"/>
                <a:ea typeface="+mn-ea"/>
                <a:cs typeface="+mn-cs"/>
              </a:defRPr>
            </a:lvl9pPr>
          </a:lstStyle>
          <a:p>
            <a:pPr marL="0" indent="0">
              <a:lnSpc>
                <a:spcPct val="95000"/>
              </a:lnSpc>
              <a:spcBef>
                <a:spcPts val="0"/>
              </a:spcBef>
              <a:spcAft>
                <a:spcPts val="0"/>
              </a:spcAft>
            </a:pPr>
            <a:r>
              <a:rPr lang="en-US" sz="1700" b="0" dirty="0">
                <a:solidFill>
                  <a:srgbClr val="222222"/>
                </a:solidFill>
                <a:latin typeface="Taub Sans Regular"/>
                <a:cs typeface="Taub Sans Regular"/>
              </a:rPr>
              <a:t>The ADP Marketplace brings together well-known brands that employers can add to their financial wellness programs. With these innovative financial planning applications, workers can make smarter, more informed decisions about their finances.</a:t>
            </a:r>
            <a:endParaRPr lang="en-US" sz="1700" b="0" dirty="0">
              <a:solidFill>
                <a:srgbClr val="222222"/>
              </a:solidFill>
              <a:latin typeface="Taub Sans Regular"/>
              <a:ea typeface="Arial" pitchFamily="8" charset="0"/>
              <a:cs typeface="Taub Sans Regular"/>
              <a:sym typeface="Arial" pitchFamily="8" charset="0"/>
            </a:endParaRPr>
          </a:p>
        </p:txBody>
      </p:sp>
      <p:grpSp>
        <p:nvGrpSpPr>
          <p:cNvPr id="17" name="Group 16"/>
          <p:cNvGrpSpPr/>
          <p:nvPr/>
        </p:nvGrpSpPr>
        <p:grpSpPr>
          <a:xfrm>
            <a:off x="3643838" y="3131373"/>
            <a:ext cx="5051438" cy="1764192"/>
            <a:chOff x="3635371" y="3421412"/>
            <a:chExt cx="5051438" cy="1764192"/>
          </a:xfrm>
        </p:grpSpPr>
        <p:sp>
          <p:nvSpPr>
            <p:cNvPr id="18" name="Content Placeholder 3"/>
            <p:cNvSpPr txBox="1">
              <a:spLocks/>
            </p:cNvSpPr>
            <p:nvPr/>
          </p:nvSpPr>
          <p:spPr>
            <a:xfrm>
              <a:off x="3635371" y="3421412"/>
              <a:ext cx="1405471" cy="310341"/>
            </a:xfrm>
            <a:prstGeom prst="rect">
              <a:avLst/>
            </a:prstGeom>
          </p:spPr>
          <p:txBody>
            <a:bodyPr vert="horz" wrap="square" lIns="0" tIns="0" rIns="0" bIns="0" rtlCol="0" anchor="t" anchorCtr="0">
              <a:spAutoFit/>
            </a:bodyPr>
            <a:lstStyle>
              <a:lvl1pPr marL="342900" indent="-342900" algn="l" defTabSz="914400" rtl="0" eaLnBrk="1" latinLnBrk="0" hangingPunct="1">
                <a:spcBef>
                  <a:spcPct val="20000"/>
                </a:spcBef>
                <a:buFont typeface="Arial" pitchFamily="34" charset="0"/>
                <a:buChar char="•"/>
                <a:defRPr sz="2400" kern="1200">
                  <a:solidFill>
                    <a:srgbClr val="62626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62626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62626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62626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62626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buNone/>
              </a:pPr>
              <a:r>
                <a:rPr lang="en-US" sz="2150" dirty="0">
                  <a:solidFill>
                    <a:srgbClr val="212221"/>
                  </a:solidFill>
                  <a:latin typeface="Taub Sans Regular"/>
                  <a:cs typeface="Taub Sans Regular"/>
                </a:rPr>
                <a:t>ADP wins</a:t>
              </a:r>
              <a:endParaRPr lang="en-US" sz="2150" dirty="0">
                <a:solidFill>
                  <a:srgbClr val="6CC04A"/>
                </a:solidFill>
                <a:latin typeface="Taub Sans Regular"/>
                <a:cs typeface="Taub Sans Regular"/>
              </a:endParaRPr>
            </a:p>
          </p:txBody>
        </p:sp>
        <p:sp>
          <p:nvSpPr>
            <p:cNvPr id="19" name="Content Placeholder 3"/>
            <p:cNvSpPr txBox="1">
              <a:spLocks/>
            </p:cNvSpPr>
            <p:nvPr/>
          </p:nvSpPr>
          <p:spPr>
            <a:xfrm>
              <a:off x="4677669" y="3790735"/>
              <a:ext cx="4009140" cy="1394869"/>
            </a:xfrm>
            <a:prstGeom prst="rect">
              <a:avLst/>
            </a:prstGeom>
          </p:spPr>
          <p:txBody>
            <a:bodyPr vert="horz" wrap="square" lIns="0" tIns="0" rIns="0" bIns="0" rtlCol="0" anchor="t" anchorCtr="0">
              <a:spAutoFit/>
            </a:bodyPr>
            <a:lstStyle>
              <a:lvl1pPr marL="342900" indent="-342900" algn="l" defTabSz="914400" rtl="0" eaLnBrk="1" latinLnBrk="0" hangingPunct="1">
                <a:spcBef>
                  <a:spcPct val="20000"/>
                </a:spcBef>
                <a:buFont typeface="Arial" pitchFamily="34" charset="0"/>
                <a:buChar char="•"/>
                <a:defRPr sz="2400" kern="1200">
                  <a:solidFill>
                    <a:srgbClr val="62626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62626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62626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62626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62626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buNone/>
              </a:pPr>
              <a:r>
                <a:rPr lang="en-US" sz="3200" dirty="0">
                  <a:solidFill>
                    <a:srgbClr val="121C4E"/>
                  </a:solidFill>
                  <a:latin typeface="Taub Sans Regular"/>
                  <a:cs typeface="Taub Sans Regular"/>
                </a:rPr>
                <a:t>‘Awesome New </a:t>
              </a:r>
              <a:br>
                <a:rPr lang="en-US" sz="3200" dirty="0">
                  <a:solidFill>
                    <a:srgbClr val="121C4E"/>
                  </a:solidFill>
                  <a:latin typeface="Taub Sans Regular"/>
                  <a:cs typeface="Taub Sans Regular"/>
                </a:rPr>
              </a:br>
              <a:r>
                <a:rPr lang="en-US" sz="3200" dirty="0">
                  <a:solidFill>
                    <a:srgbClr val="121C4E"/>
                  </a:solidFill>
                  <a:latin typeface="Taub Sans Regular"/>
                  <a:cs typeface="Taub Sans Regular"/>
                </a:rPr>
                <a:t>Technology Award’</a:t>
              </a:r>
            </a:p>
            <a:p>
              <a:pPr marL="0" indent="0">
                <a:lnSpc>
                  <a:spcPct val="90000"/>
                </a:lnSpc>
                <a:spcBef>
                  <a:spcPts val="1400"/>
                </a:spcBef>
                <a:buNone/>
              </a:pPr>
              <a:r>
                <a:rPr lang="en-US" sz="2150" dirty="0">
                  <a:solidFill>
                    <a:srgbClr val="212221"/>
                  </a:solidFill>
                  <a:latin typeface="Taub Sans Regular"/>
                  <a:cs typeface="Taub Sans Regular"/>
                </a:rPr>
                <a:t>Fourth Year in a Row 2015-2018!</a:t>
              </a:r>
              <a:endParaRPr lang="en-US" sz="2150" dirty="0">
                <a:solidFill>
                  <a:srgbClr val="6CC04A"/>
                </a:solidFill>
                <a:latin typeface="Taub Sans Regular"/>
                <a:cs typeface="Taub Sans Regular"/>
              </a:endParaRPr>
            </a:p>
          </p:txBody>
        </p:sp>
      </p:grpSp>
      <p:cxnSp>
        <p:nvCxnSpPr>
          <p:cNvPr id="21" name="Straight Connector 20">
            <a:extLst>
              <a:ext uri="{FF2B5EF4-FFF2-40B4-BE49-F238E27FC236}">
                <a16:creationId xmlns:a16="http://schemas.microsoft.com/office/drawing/2014/main" id="{5EE07A70-FFD0-C442-BE92-3142C19F8715}"/>
              </a:ext>
            </a:extLst>
          </p:cNvPr>
          <p:cNvCxnSpPr/>
          <p:nvPr/>
        </p:nvCxnSpPr>
        <p:spPr>
          <a:xfrm>
            <a:off x="0" y="6402670"/>
            <a:ext cx="9144000" cy="0"/>
          </a:xfrm>
          <a:prstGeom prst="line">
            <a:avLst/>
          </a:prstGeom>
          <a:ln w="6350">
            <a:solidFill>
              <a:srgbClr val="FEFF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86125" y="5255203"/>
            <a:ext cx="5405965" cy="1112544"/>
          </a:xfrm>
          <a:prstGeom prst="rect">
            <a:avLst/>
          </a:prstGeom>
          <a:noFill/>
        </p:spPr>
        <p:txBody>
          <a:bodyPr wrap="square" lIns="0" tIns="0" rIns="0" bIns="0" rtlCol="0" anchor="t" anchorCtr="0">
            <a:noAutofit/>
          </a:bodyPr>
          <a:lstStyle>
            <a:defPPr>
              <a:defRPr lang="en-US"/>
            </a:defPPr>
            <a:lvl1pPr marL="115888" lvl="0" indent="-115888">
              <a:lnSpc>
                <a:spcPct val="90000"/>
              </a:lnSpc>
              <a:spcBef>
                <a:spcPts val="300"/>
              </a:spcBef>
              <a:defRPr sz="900">
                <a:solidFill>
                  <a:srgbClr val="626262">
                    <a:alpha val="50000"/>
                  </a:srgbClr>
                </a:solidFill>
              </a:defRPr>
            </a:lvl1pPr>
          </a:lstStyle>
          <a:p>
            <a:pPr marL="0" indent="0">
              <a:spcBef>
                <a:spcPts val="600"/>
              </a:spcBef>
            </a:pPr>
            <a:r>
              <a:rPr lang="en-US" dirty="0">
                <a:solidFill>
                  <a:srgbClr val="000000">
                    <a:alpha val="80000"/>
                  </a:srgbClr>
                </a:solidFill>
                <a:latin typeface="Taub Sans Regular"/>
                <a:cs typeface="Taub Sans Regular"/>
              </a:rPr>
              <a:t>The ADP Marketplace is a platform offering a variety of Human Capital Management (“HCM”) applications and services, including financial planning applications, many with pre-built integration to ADP offerings to clients of ADP, LLC. Third party applications, services and integrated solutions are not recommended or vetted by ADP Retirement Services and are not affiliated with ADP Retirement Services, ADP Broker-Dealer, Inc., ADP Strategic Plan Services, LLC.</a:t>
            </a:r>
          </a:p>
          <a:p>
            <a:pPr marL="0" indent="0">
              <a:spcBef>
                <a:spcPts val="600"/>
              </a:spcBef>
            </a:pPr>
            <a:r>
              <a:rPr lang="en-US" dirty="0">
                <a:solidFill>
                  <a:srgbClr val="000000">
                    <a:alpha val="80000"/>
                  </a:srgbClr>
                </a:solidFill>
                <a:latin typeface="Taub Sans Regular"/>
                <a:cs typeface="Taub Sans Regular"/>
              </a:rPr>
              <a:t>ADP Takes Home “Awesome New Tech Award” For Record-breaking Fourth Straight Year, September, 2018.</a:t>
            </a:r>
          </a:p>
          <a:p>
            <a:pPr marL="0" indent="0">
              <a:spcBef>
                <a:spcPts val="600"/>
              </a:spcBef>
            </a:pPr>
            <a:r>
              <a:rPr lang="en-US" dirty="0">
                <a:solidFill>
                  <a:srgbClr val="000000">
                    <a:alpha val="80000"/>
                  </a:srgbClr>
                </a:solidFill>
                <a:latin typeface="Taub Sans Regular"/>
                <a:cs typeface="Taub Sans Regular"/>
              </a:rPr>
              <a:t>Source: </a:t>
            </a:r>
            <a:r>
              <a:rPr lang="en-US" dirty="0" err="1">
                <a:solidFill>
                  <a:srgbClr val="000000">
                    <a:alpha val="80000"/>
                  </a:srgbClr>
                </a:solidFill>
                <a:latin typeface="Taub Sans Regular"/>
                <a:cs typeface="Taub Sans Regular"/>
              </a:rPr>
              <a:t>HealthView</a:t>
            </a:r>
            <a:r>
              <a:rPr lang="en-US" dirty="0">
                <a:solidFill>
                  <a:srgbClr val="000000">
                    <a:alpha val="80000"/>
                  </a:srgbClr>
                </a:solidFill>
                <a:latin typeface="Taub Sans Regular"/>
                <a:cs typeface="Taub Sans Regular"/>
              </a:rPr>
              <a:t> Services: 2018 Retirement Health Care Costs Data Report, 2018</a:t>
            </a:r>
          </a:p>
        </p:txBody>
      </p:sp>
      <p:cxnSp>
        <p:nvCxnSpPr>
          <p:cNvPr id="23" name="Straight Connector 22">
            <a:extLst>
              <a:ext uri="{FF2B5EF4-FFF2-40B4-BE49-F238E27FC236}">
                <a16:creationId xmlns:a16="http://schemas.microsoft.com/office/drawing/2014/main" id="{1C797DCC-4A68-4D83-91A1-F220F56CFBB5}"/>
              </a:ext>
            </a:extLst>
          </p:cNvPr>
          <p:cNvCxnSpPr>
            <a:cxnSpLocks/>
          </p:cNvCxnSpPr>
          <p:nvPr/>
        </p:nvCxnSpPr>
        <p:spPr>
          <a:xfrm>
            <a:off x="-1" y="914400"/>
            <a:ext cx="9144001"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653F81F4-68EC-44F8-AB63-8BFF2A13CF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9752" y="3547767"/>
            <a:ext cx="516499" cy="737856"/>
          </a:xfrm>
          <a:prstGeom prst="rect">
            <a:avLst/>
          </a:prstGeom>
        </p:spPr>
      </p:pic>
    </p:spTree>
    <p:extLst>
      <p:ext uri="{BB962C8B-B14F-4D97-AF65-F5344CB8AC3E}">
        <p14:creationId xmlns:p14="http://schemas.microsoft.com/office/powerpoint/2010/main" val="289320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750"/>
                            </p:stCondLst>
                            <p:childTnLst>
                              <p:par>
                                <p:cTn id="9" presetID="53" presetClass="entr" presetSubtype="16" fill="hold" nodeType="after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500"/>
                            </p:stCondLst>
                            <p:childTnLst>
                              <p:par>
                                <p:cTn id="15" presetID="10" presetClass="entr" presetSubtype="0" fill="hold" grpId="0" nodeType="after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500"/>
                            </p:stCondLst>
                            <p:childTnLst>
                              <p:par>
                                <p:cTn id="19" presetID="10" presetClass="entr" presetSubtype="0" fill="hold" grpId="0" nodeType="afterEffect">
                                  <p:stCondLst>
                                    <p:cond delay="5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build="p"/>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Advisory services available through Financial Engines</a:t>
            </a:r>
            <a:r>
              <a:rPr lang="en-US" b="1" baseline="30000" dirty="0">
                <a:latin typeface="Taub Sans Regular"/>
                <a:ea typeface="Arial" charset="0"/>
                <a:cs typeface="Taub Sans Regular"/>
              </a:rPr>
              <a: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85814649"/>
              </p:ext>
            </p:extLst>
          </p:nvPr>
        </p:nvGraphicFramePr>
        <p:xfrm>
          <a:off x="485229" y="1578379"/>
          <a:ext cx="8211192" cy="4140834"/>
        </p:xfrm>
        <a:graphic>
          <a:graphicData uri="http://schemas.openxmlformats.org/drawingml/2006/table">
            <a:tbl>
              <a:tblPr firstRow="1" bandRow="1">
                <a:tableStyleId>{2D5ABB26-0587-4C30-8999-92F81FD0307C}</a:tableStyleId>
              </a:tblPr>
              <a:tblGrid>
                <a:gridCol w="2737064">
                  <a:extLst>
                    <a:ext uri="{9D8B030D-6E8A-4147-A177-3AD203B41FA5}">
                      <a16:colId xmlns:a16="http://schemas.microsoft.com/office/drawing/2014/main" val="20000"/>
                    </a:ext>
                  </a:extLst>
                </a:gridCol>
                <a:gridCol w="2617225">
                  <a:extLst>
                    <a:ext uri="{9D8B030D-6E8A-4147-A177-3AD203B41FA5}">
                      <a16:colId xmlns:a16="http://schemas.microsoft.com/office/drawing/2014/main" val="20001"/>
                    </a:ext>
                  </a:extLst>
                </a:gridCol>
                <a:gridCol w="2856903">
                  <a:extLst>
                    <a:ext uri="{9D8B030D-6E8A-4147-A177-3AD203B41FA5}">
                      <a16:colId xmlns:a16="http://schemas.microsoft.com/office/drawing/2014/main" val="20002"/>
                    </a:ext>
                  </a:extLst>
                </a:gridCol>
              </a:tblGrid>
              <a:tr h="1727674">
                <a:tc>
                  <a:txBody>
                    <a:bodyPr/>
                    <a:lstStyle/>
                    <a:p>
                      <a:pPr algn="ctr"/>
                      <a:endParaRPr lang="en-US" sz="2200" dirty="0">
                        <a:latin typeface="Taub Sans" pitchFamily="2" charset="0"/>
                        <a:ea typeface="Taub Sans" pitchFamily="2" charset="0"/>
                      </a:endParaRPr>
                    </a:p>
                  </a:txBody>
                  <a:tcPr marL="85551" marR="85551"/>
                </a:tc>
                <a:tc>
                  <a:txBody>
                    <a:bodyPr/>
                    <a:lstStyle/>
                    <a:p>
                      <a:pPr algn="ctr"/>
                      <a:endParaRPr lang="en-US" sz="2200" dirty="0">
                        <a:latin typeface="Taub Sans" pitchFamily="2" charset="0"/>
                        <a:ea typeface="Taub Sans" pitchFamily="2" charset="0"/>
                      </a:endParaRPr>
                    </a:p>
                  </a:txBody>
                  <a:tcPr marL="85551" marR="85551"/>
                </a:tc>
                <a:tc>
                  <a:txBody>
                    <a:bodyPr/>
                    <a:lstStyle/>
                    <a:p>
                      <a:pPr algn="ctr"/>
                      <a:endParaRPr lang="en-US" sz="2200" dirty="0">
                        <a:latin typeface="Taub Sans" pitchFamily="2" charset="0"/>
                        <a:ea typeface="Taub Sans" pitchFamily="2" charset="0"/>
                      </a:endParaRPr>
                    </a:p>
                  </a:txBody>
                  <a:tcPr marL="85551" marR="85551"/>
                </a:tc>
                <a:extLst>
                  <a:ext uri="{0D108BD9-81ED-4DB2-BD59-A6C34878D82A}">
                    <a16:rowId xmlns:a16="http://schemas.microsoft.com/office/drawing/2014/main" val="10000"/>
                  </a:ext>
                </a:extLst>
              </a:tr>
              <a:tr h="2413160">
                <a:tc>
                  <a:txBody>
                    <a:bodyPr/>
                    <a:lstStyle/>
                    <a:p>
                      <a:pPr marL="0" indent="0" algn="ctr">
                        <a:lnSpc>
                          <a:spcPct val="100000"/>
                        </a:lnSpc>
                        <a:spcBef>
                          <a:spcPts val="1000"/>
                        </a:spcBef>
                      </a:pPr>
                      <a:r>
                        <a:rPr lang="en-US" sz="1800" b="1" dirty="0">
                          <a:solidFill>
                            <a:srgbClr val="111C4E"/>
                          </a:solidFill>
                          <a:latin typeface="Taub Sans" pitchFamily="2" charset="0"/>
                          <a:ea typeface="Taub Sans" pitchFamily="2" charset="0"/>
                        </a:rPr>
                        <a:t>Self-Service</a:t>
                      </a:r>
                    </a:p>
                    <a:p>
                      <a:pPr marL="0" indent="0" algn="ctr">
                        <a:lnSpc>
                          <a:spcPct val="100000"/>
                        </a:lnSpc>
                        <a:spcBef>
                          <a:spcPts val="1000"/>
                        </a:spcBef>
                      </a:pPr>
                      <a:r>
                        <a:rPr lang="en-US" sz="1800" dirty="0">
                          <a:solidFill>
                            <a:srgbClr val="000000"/>
                          </a:solidFill>
                          <a:latin typeface="Taub Sans" pitchFamily="2" charset="0"/>
                          <a:ea typeface="Taub Sans" pitchFamily="2" charset="0"/>
                        </a:rPr>
                        <a:t>Do-it-yourself </a:t>
                      </a:r>
                      <a:br>
                        <a:rPr lang="en-US" sz="1800" dirty="0">
                          <a:solidFill>
                            <a:srgbClr val="000000"/>
                          </a:solidFill>
                          <a:latin typeface="Taub Sans" pitchFamily="2" charset="0"/>
                          <a:ea typeface="Taub Sans" pitchFamily="2" charset="0"/>
                        </a:rPr>
                      </a:br>
                      <a:r>
                        <a:rPr lang="en-US" sz="1800" dirty="0">
                          <a:solidFill>
                            <a:srgbClr val="000000"/>
                          </a:solidFill>
                          <a:latin typeface="Taub Sans" pitchFamily="2" charset="0"/>
                          <a:ea typeface="Taub Sans" pitchFamily="2" charset="0"/>
                        </a:rPr>
                        <a:t>online retirement </a:t>
                      </a:r>
                      <a:br>
                        <a:rPr lang="en-US" sz="1800" dirty="0">
                          <a:solidFill>
                            <a:srgbClr val="000000"/>
                          </a:solidFill>
                          <a:latin typeface="Taub Sans" pitchFamily="2" charset="0"/>
                          <a:ea typeface="Taub Sans" pitchFamily="2" charset="0"/>
                        </a:rPr>
                      </a:br>
                      <a:r>
                        <a:rPr lang="en-US" sz="1800" dirty="0">
                          <a:solidFill>
                            <a:srgbClr val="000000"/>
                          </a:solidFill>
                          <a:latin typeface="Taub Sans" pitchFamily="2" charset="0"/>
                          <a:ea typeface="Taub Sans" pitchFamily="2" charset="0"/>
                        </a:rPr>
                        <a:t>planning &amp; support</a:t>
                      </a:r>
                    </a:p>
                    <a:p>
                      <a:pPr marL="0" indent="0" algn="ctr">
                        <a:lnSpc>
                          <a:spcPct val="100000"/>
                        </a:lnSpc>
                        <a:spcBef>
                          <a:spcPts val="1000"/>
                        </a:spcBef>
                      </a:pPr>
                      <a:r>
                        <a:rPr lang="en-US" sz="1800" dirty="0">
                          <a:solidFill>
                            <a:srgbClr val="000000"/>
                          </a:solidFill>
                          <a:latin typeface="Taub Sans" pitchFamily="2" charset="0"/>
                          <a:ea typeface="Taub Sans" pitchFamily="2" charset="0"/>
                        </a:rPr>
                        <a:t>Available at no </a:t>
                      </a:r>
                      <a:br>
                        <a:rPr lang="en-US" sz="1800" dirty="0">
                          <a:solidFill>
                            <a:srgbClr val="000000"/>
                          </a:solidFill>
                          <a:latin typeface="Taub Sans" pitchFamily="2" charset="0"/>
                          <a:ea typeface="Taub Sans" pitchFamily="2" charset="0"/>
                        </a:rPr>
                      </a:br>
                      <a:r>
                        <a:rPr lang="en-US" sz="1800" dirty="0">
                          <a:solidFill>
                            <a:srgbClr val="000000"/>
                          </a:solidFill>
                          <a:latin typeface="Taub Sans" pitchFamily="2" charset="0"/>
                          <a:ea typeface="Taub Sans" pitchFamily="2" charset="0"/>
                        </a:rPr>
                        <a:t>additional cost</a:t>
                      </a:r>
                    </a:p>
                  </a:txBody>
                  <a:tcPr marL="85551" marR="85551"/>
                </a:tc>
                <a:tc>
                  <a:txBody>
                    <a:bodyPr/>
                    <a:lstStyle/>
                    <a:p>
                      <a:pPr marL="0" indent="0" algn="ctr">
                        <a:lnSpc>
                          <a:spcPct val="100000"/>
                        </a:lnSpc>
                        <a:spcBef>
                          <a:spcPts val="1000"/>
                        </a:spcBef>
                      </a:pPr>
                      <a:r>
                        <a:rPr lang="en-US" sz="1800" b="1" dirty="0">
                          <a:solidFill>
                            <a:srgbClr val="111C4E"/>
                          </a:solidFill>
                          <a:latin typeface="Taub Sans" pitchFamily="2" charset="0"/>
                          <a:ea typeface="Taub Sans" pitchFamily="2" charset="0"/>
                        </a:rPr>
                        <a:t>Management</a:t>
                      </a:r>
                    </a:p>
                    <a:p>
                      <a:pPr marL="0" indent="0" algn="ctr">
                        <a:lnSpc>
                          <a:spcPct val="100000"/>
                        </a:lnSpc>
                        <a:spcBef>
                          <a:spcPts val="1000"/>
                        </a:spcBef>
                      </a:pPr>
                      <a:r>
                        <a:rPr lang="en-US" sz="1800" dirty="0">
                          <a:solidFill>
                            <a:srgbClr val="000000"/>
                          </a:solidFill>
                          <a:latin typeface="Taub Sans" pitchFamily="2" charset="0"/>
                          <a:ea typeface="Taub Sans" pitchFamily="2" charset="0"/>
                        </a:rPr>
                        <a:t>Automated </a:t>
                      </a:r>
                      <a:br>
                        <a:rPr lang="en-US" sz="1800" dirty="0">
                          <a:solidFill>
                            <a:srgbClr val="000000"/>
                          </a:solidFill>
                          <a:latin typeface="Taub Sans" pitchFamily="2" charset="0"/>
                          <a:ea typeface="Taub Sans" pitchFamily="2" charset="0"/>
                        </a:rPr>
                      </a:br>
                      <a:r>
                        <a:rPr lang="en-US" sz="1800" dirty="0">
                          <a:solidFill>
                            <a:srgbClr val="000000"/>
                          </a:solidFill>
                          <a:latin typeface="Taub Sans" pitchFamily="2" charset="0"/>
                          <a:ea typeface="Taub Sans" pitchFamily="2" charset="0"/>
                        </a:rPr>
                        <a:t>retirement planning, management &amp; </a:t>
                      </a:r>
                      <a:br>
                        <a:rPr lang="en-US" sz="1800" dirty="0">
                          <a:solidFill>
                            <a:srgbClr val="000000"/>
                          </a:solidFill>
                          <a:latin typeface="Taub Sans" pitchFamily="2" charset="0"/>
                          <a:ea typeface="Taub Sans" pitchFamily="2" charset="0"/>
                        </a:rPr>
                      </a:br>
                      <a:r>
                        <a:rPr lang="en-US" sz="1800" dirty="0">
                          <a:solidFill>
                            <a:srgbClr val="000000"/>
                          </a:solidFill>
                          <a:latin typeface="Taub Sans" pitchFamily="2" charset="0"/>
                          <a:ea typeface="Taub Sans" pitchFamily="2" charset="0"/>
                        </a:rPr>
                        <a:t>guidance</a:t>
                      </a:r>
                    </a:p>
                    <a:p>
                      <a:pPr marL="0" indent="0" algn="ctr">
                        <a:lnSpc>
                          <a:spcPct val="100000"/>
                        </a:lnSpc>
                        <a:spcBef>
                          <a:spcPts val="1000"/>
                        </a:spcBef>
                      </a:pPr>
                      <a:r>
                        <a:rPr lang="en-US" sz="1800" dirty="0">
                          <a:solidFill>
                            <a:srgbClr val="000000"/>
                          </a:solidFill>
                          <a:latin typeface="Taub Sans" pitchFamily="2" charset="0"/>
                          <a:ea typeface="Taub Sans" pitchFamily="2" charset="0"/>
                        </a:rPr>
                        <a:t>This is a </a:t>
                      </a:r>
                      <a:br>
                        <a:rPr lang="en-US" sz="1800" dirty="0">
                          <a:solidFill>
                            <a:srgbClr val="000000"/>
                          </a:solidFill>
                          <a:latin typeface="Taub Sans" pitchFamily="2" charset="0"/>
                          <a:ea typeface="Taub Sans" pitchFamily="2" charset="0"/>
                        </a:rPr>
                      </a:br>
                      <a:r>
                        <a:rPr lang="en-US" sz="1800" dirty="0">
                          <a:solidFill>
                            <a:srgbClr val="000000"/>
                          </a:solidFill>
                          <a:latin typeface="Taub Sans" pitchFamily="2" charset="0"/>
                          <a:ea typeface="Taub Sans" pitchFamily="2" charset="0"/>
                        </a:rPr>
                        <a:t>fee-based service</a:t>
                      </a:r>
                    </a:p>
                  </a:txBody>
                  <a:tcPr marL="85551" marR="85551"/>
                </a:tc>
                <a:tc>
                  <a:txBody>
                    <a:bodyPr/>
                    <a:lstStyle/>
                    <a:p>
                      <a:pPr marL="0" indent="0" algn="ctr">
                        <a:lnSpc>
                          <a:spcPct val="100000"/>
                        </a:lnSpc>
                        <a:spcBef>
                          <a:spcPts val="1000"/>
                        </a:spcBef>
                        <a:tabLst/>
                      </a:pPr>
                      <a:r>
                        <a:rPr lang="en-US" sz="1800" b="1" dirty="0">
                          <a:solidFill>
                            <a:srgbClr val="111C4E"/>
                          </a:solidFill>
                          <a:latin typeface="Taub Sans" pitchFamily="2" charset="0"/>
                          <a:ea typeface="Taub Sans" pitchFamily="2" charset="0"/>
                        </a:rPr>
                        <a:t>Personal Advisor</a:t>
                      </a:r>
                    </a:p>
                    <a:p>
                      <a:pPr marL="0" indent="0" algn="ctr">
                        <a:lnSpc>
                          <a:spcPct val="100000"/>
                        </a:lnSpc>
                        <a:spcBef>
                          <a:spcPts val="1000"/>
                        </a:spcBef>
                        <a:tabLst/>
                      </a:pPr>
                      <a:r>
                        <a:rPr lang="en-US" sz="1800" dirty="0">
                          <a:solidFill>
                            <a:srgbClr val="000000"/>
                          </a:solidFill>
                          <a:latin typeface="Taub Sans" pitchFamily="2" charset="0"/>
                          <a:ea typeface="Taub Sans" pitchFamily="2" charset="0"/>
                        </a:rPr>
                        <a:t>Financial planning &amp;  management of </a:t>
                      </a:r>
                      <a:br>
                        <a:rPr lang="en-US" sz="1800" dirty="0">
                          <a:solidFill>
                            <a:srgbClr val="000000"/>
                          </a:solidFill>
                          <a:latin typeface="Taub Sans" pitchFamily="2" charset="0"/>
                          <a:ea typeface="Taub Sans" pitchFamily="2" charset="0"/>
                        </a:rPr>
                      </a:br>
                      <a:r>
                        <a:rPr lang="en-US" sz="1800" dirty="0">
                          <a:solidFill>
                            <a:srgbClr val="000000"/>
                          </a:solidFill>
                          <a:latin typeface="Taub Sans" pitchFamily="2" charset="0"/>
                          <a:ea typeface="Taub Sans" pitchFamily="2" charset="0"/>
                        </a:rPr>
                        <a:t>your 401(k) and </a:t>
                      </a:r>
                      <a:br>
                        <a:rPr lang="en-US" sz="1800" dirty="0">
                          <a:solidFill>
                            <a:srgbClr val="000000"/>
                          </a:solidFill>
                          <a:latin typeface="Taub Sans" pitchFamily="2" charset="0"/>
                          <a:ea typeface="Taub Sans" pitchFamily="2" charset="0"/>
                        </a:rPr>
                      </a:br>
                      <a:r>
                        <a:rPr lang="en-US" sz="1800" dirty="0">
                          <a:solidFill>
                            <a:srgbClr val="000000"/>
                          </a:solidFill>
                          <a:latin typeface="Taub Sans" pitchFamily="2" charset="0"/>
                          <a:ea typeface="Taub Sans" pitchFamily="2" charset="0"/>
                        </a:rPr>
                        <a:t>outside accounts </a:t>
                      </a:r>
                    </a:p>
                    <a:p>
                      <a:pPr marL="0" indent="0" algn="ctr">
                        <a:lnSpc>
                          <a:spcPct val="100000"/>
                        </a:lnSpc>
                        <a:spcBef>
                          <a:spcPts val="1000"/>
                        </a:spcBef>
                        <a:tabLst/>
                      </a:pPr>
                      <a:r>
                        <a:rPr lang="en-US" sz="1800" dirty="0">
                          <a:solidFill>
                            <a:srgbClr val="000000"/>
                          </a:solidFill>
                          <a:latin typeface="Taub Sans" pitchFamily="2" charset="0"/>
                          <a:ea typeface="Taub Sans" pitchFamily="2" charset="0"/>
                        </a:rPr>
                        <a:t>This is a </a:t>
                      </a:r>
                      <a:br>
                        <a:rPr lang="en-US" sz="1800" dirty="0">
                          <a:solidFill>
                            <a:srgbClr val="000000"/>
                          </a:solidFill>
                          <a:latin typeface="Taub Sans" pitchFamily="2" charset="0"/>
                          <a:ea typeface="Taub Sans" pitchFamily="2" charset="0"/>
                        </a:rPr>
                      </a:br>
                      <a:r>
                        <a:rPr lang="en-US" sz="1800" dirty="0">
                          <a:solidFill>
                            <a:srgbClr val="000000"/>
                          </a:solidFill>
                          <a:latin typeface="Taub Sans" pitchFamily="2" charset="0"/>
                          <a:ea typeface="Taub Sans" pitchFamily="2" charset="0"/>
                        </a:rPr>
                        <a:t>fee-based service</a:t>
                      </a:r>
                    </a:p>
                  </a:txBody>
                  <a:tcPr marL="85551" marR="85551"/>
                </a:tc>
                <a:extLst>
                  <a:ext uri="{0D108BD9-81ED-4DB2-BD59-A6C34878D82A}">
                    <a16:rowId xmlns:a16="http://schemas.microsoft.com/office/drawing/2014/main" val="10001"/>
                  </a:ext>
                </a:extLst>
              </a:tr>
            </a:tbl>
          </a:graphicData>
        </a:graphic>
      </p:graphicFrame>
      <p:pic>
        <p:nvPicPr>
          <p:cNvPr id="6" name="Graphic 2">
            <a:extLst>
              <a:ext uri="{FF2B5EF4-FFF2-40B4-BE49-F238E27FC236}">
                <a16:creationId xmlns:a16="http://schemas.microsoft.com/office/drawing/2014/main" id="{B45FCF0E-ED65-4FA6-A92A-DC3F174E42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628" y="2182800"/>
            <a:ext cx="1013064" cy="1058595"/>
          </a:xfrm>
          <a:prstGeom prst="rect">
            <a:avLst/>
          </a:prstGeom>
        </p:spPr>
      </p:pic>
      <p:pic>
        <p:nvPicPr>
          <p:cNvPr id="7" name="Graphic 13">
            <a:extLst>
              <a:ext uri="{FF2B5EF4-FFF2-40B4-BE49-F238E27FC236}">
                <a16:creationId xmlns:a16="http://schemas.microsoft.com/office/drawing/2014/main" id="{93AD4C1E-F20D-4D38-8673-2C7B31F252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19906" y="2101284"/>
            <a:ext cx="1028949" cy="1136629"/>
          </a:xfrm>
          <a:prstGeom prst="rect">
            <a:avLst/>
          </a:prstGeom>
        </p:spPr>
      </p:pic>
      <p:pic>
        <p:nvPicPr>
          <p:cNvPr id="8" name="Graphic 14">
            <a:extLst>
              <a:ext uri="{FF2B5EF4-FFF2-40B4-BE49-F238E27FC236}">
                <a16:creationId xmlns:a16="http://schemas.microsoft.com/office/drawing/2014/main" id="{0F26AF2D-4D0F-4B69-B17C-77E602E8FA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4311" y="2139907"/>
            <a:ext cx="1127480" cy="1155363"/>
          </a:xfrm>
          <a:prstGeom prst="rect">
            <a:avLst/>
          </a:prstGeom>
        </p:spPr>
      </p:pic>
      <p:pic>
        <p:nvPicPr>
          <p:cNvPr id="9" name="Picture 8">
            <a:extLst>
              <a:ext uri="{FF2B5EF4-FFF2-40B4-BE49-F238E27FC236}">
                <a16:creationId xmlns:a16="http://schemas.microsoft.com/office/drawing/2014/main" id="{32008299-5467-4806-85FA-68949BB59560}"/>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6898729" y="2323895"/>
            <a:ext cx="774279" cy="774279"/>
          </a:xfrm>
          <a:prstGeom prst="rect">
            <a:avLst/>
          </a:prstGeom>
        </p:spPr>
      </p:pic>
      <p:pic>
        <p:nvPicPr>
          <p:cNvPr id="10" name="Picture 9">
            <a:extLst>
              <a:ext uri="{FF2B5EF4-FFF2-40B4-BE49-F238E27FC236}">
                <a16:creationId xmlns:a16="http://schemas.microsoft.com/office/drawing/2014/main" id="{45F0C503-07F2-49A2-A108-C14043F31986}"/>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4116919" y="2203001"/>
            <a:ext cx="834921" cy="834921"/>
          </a:xfrm>
          <a:prstGeom prst="rect">
            <a:avLst/>
          </a:prstGeom>
        </p:spPr>
      </p:pic>
      <p:pic>
        <p:nvPicPr>
          <p:cNvPr id="11" name="Picture 10">
            <a:extLst>
              <a:ext uri="{FF2B5EF4-FFF2-40B4-BE49-F238E27FC236}">
                <a16:creationId xmlns:a16="http://schemas.microsoft.com/office/drawing/2014/main" id="{964C4980-B798-4F52-A4C1-0DC3F5DC9FF6}"/>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1502140" y="2340802"/>
            <a:ext cx="782040" cy="782040"/>
          </a:xfrm>
          <a:prstGeom prst="rect">
            <a:avLst/>
          </a:prstGeom>
        </p:spPr>
      </p:pic>
      <p:sp>
        <p:nvSpPr>
          <p:cNvPr id="12" name="Text Placeholder 3"/>
          <p:cNvSpPr txBox="1">
            <a:spLocks/>
          </p:cNvSpPr>
          <p:nvPr/>
        </p:nvSpPr>
        <p:spPr bwMode="auto">
          <a:xfrm>
            <a:off x="567563" y="5773479"/>
            <a:ext cx="8229600" cy="59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sz="800" dirty="0">
                <a:solidFill>
                  <a:srgbClr val="000000"/>
                </a:solidFill>
                <a:latin typeface="Taub Sans" pitchFamily="2" charset="0"/>
                <a:ea typeface="Taub Sans" pitchFamily="2" charset="0"/>
              </a:rPr>
              <a:t>Participant advisory and management services provided by Financial Engines Professional Management is made available to plans </a:t>
            </a:r>
            <a:r>
              <a:rPr lang="en-US" sz="800" dirty="0" err="1">
                <a:solidFill>
                  <a:srgbClr val="000000"/>
                </a:solidFill>
                <a:latin typeface="Taub Sans" pitchFamily="2" charset="0"/>
                <a:ea typeface="Taub Sans" pitchFamily="2" charset="0"/>
              </a:rPr>
              <a:t>recordkept</a:t>
            </a:r>
            <a:r>
              <a:rPr lang="en-US" sz="800" dirty="0">
                <a:solidFill>
                  <a:srgbClr val="000000"/>
                </a:solidFill>
                <a:latin typeface="Taub Sans" pitchFamily="2" charset="0"/>
                <a:ea typeface="Taub Sans" pitchFamily="2" charset="0"/>
              </a:rPr>
              <a:t> by ADP, LLC (“ADP”), however Financial Engines is not affiliated with ADP nor any of ADP’s affiliates, parents, or subsidiaries. ADP provides technology services that facilitate a plan’s connectivity to the services of Financial Engines and provides information about Financial Engines’ services to you; however the provision of these services is in no way a recommendation or endorsement by ADP of Financial Engines, nor does it imply a certain level of skill or services offered by Financial Engines.</a:t>
            </a:r>
          </a:p>
        </p:txBody>
      </p:sp>
      <p:sp>
        <p:nvSpPr>
          <p:cNvPr id="13" name="Text Placeholder 1"/>
          <p:cNvSpPr txBox="1">
            <a:spLocks/>
          </p:cNvSpPr>
          <p:nvPr/>
        </p:nvSpPr>
        <p:spPr>
          <a:xfrm>
            <a:off x="567563" y="1170292"/>
            <a:ext cx="7054644" cy="7162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a:buClr>
                <a:schemeClr val="bg1">
                  <a:lumMod val="50000"/>
                </a:schemeClr>
              </a:buClr>
              <a:defRPr/>
            </a:pPr>
            <a:r>
              <a:rPr lang="en-US" altLang="en-US" sz="1800" dirty="0">
                <a:solidFill>
                  <a:srgbClr val="111C4E"/>
                </a:solidFill>
              </a:rPr>
              <a:t>Independent investment advisor</a:t>
            </a:r>
          </a:p>
          <a:p>
            <a:pPr marL="285750" lvl="1">
              <a:buClr>
                <a:schemeClr val="bg1">
                  <a:lumMod val="50000"/>
                </a:schemeClr>
              </a:buClr>
              <a:defRPr/>
            </a:pPr>
            <a:r>
              <a:rPr lang="en-US" altLang="en-US" sz="1800" kern="1100" spc="-60" dirty="0">
                <a:solidFill>
                  <a:srgbClr val="111C4E"/>
                </a:solidFill>
              </a:rPr>
              <a:t>Three tiers of services are available</a:t>
            </a:r>
          </a:p>
        </p:txBody>
      </p:sp>
    </p:spTree>
    <p:extLst>
      <p:ext uri="{BB962C8B-B14F-4D97-AF65-F5344CB8AC3E}">
        <p14:creationId xmlns:p14="http://schemas.microsoft.com/office/powerpoint/2010/main" val="4206339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067A4-60C8-3842-A43F-EBCD38CC6D47}"/>
              </a:ext>
            </a:extLst>
          </p:cNvPr>
          <p:cNvSpPr>
            <a:spLocks noGrp="1"/>
          </p:cNvSpPr>
          <p:nvPr>
            <p:ph type="title"/>
          </p:nvPr>
        </p:nvSpPr>
        <p:spPr/>
        <p:txBody>
          <a:bodyPr/>
          <a:lstStyle/>
          <a:p>
            <a:r>
              <a:rPr lang="en-US" dirty="0"/>
              <a:t>Advantages of ADP retirement plans </a:t>
            </a:r>
          </a:p>
        </p:txBody>
      </p:sp>
      <p:sp>
        <p:nvSpPr>
          <p:cNvPr id="2" name="Content Placeholder 1">
            <a:extLst>
              <a:ext uri="{FF2B5EF4-FFF2-40B4-BE49-F238E27FC236}">
                <a16:creationId xmlns:a16="http://schemas.microsoft.com/office/drawing/2014/main" id="{377C4CEA-382E-714C-BEC2-5C3E448A45F0}"/>
              </a:ext>
            </a:extLst>
          </p:cNvPr>
          <p:cNvSpPr>
            <a:spLocks noGrp="1"/>
          </p:cNvSpPr>
          <p:nvPr>
            <p:ph idx="1"/>
          </p:nvPr>
        </p:nvSpPr>
        <p:spPr>
          <a:xfrm>
            <a:off x="571500" y="1371600"/>
            <a:ext cx="7184375" cy="4343400"/>
          </a:xfrm>
        </p:spPr>
        <p:txBody>
          <a:bodyPr/>
          <a:lstStyle/>
          <a:p>
            <a:pPr marL="285750" lvl="0" indent="-285750">
              <a:buClr>
                <a:schemeClr val="bg1">
                  <a:lumMod val="50000"/>
                </a:schemeClr>
              </a:buClr>
              <a:buFont typeface="Wingdings" panose="05000000000000000000" pitchFamily="2" charset="2"/>
              <a:buChar char="§"/>
            </a:pPr>
            <a:r>
              <a:rPr lang="en-US" dirty="0"/>
              <a:t>Design a best-in-class experience for you and your workforce</a:t>
            </a:r>
          </a:p>
          <a:p>
            <a:pPr marL="285750" lvl="0" indent="-285750">
              <a:buClr>
                <a:schemeClr val="bg1">
                  <a:lumMod val="50000"/>
                </a:schemeClr>
              </a:buClr>
              <a:buFont typeface="Wingdings" panose="05000000000000000000" pitchFamily="2" charset="2"/>
              <a:buChar char="§"/>
            </a:pPr>
            <a:r>
              <a:rPr lang="en-US" dirty="0"/>
              <a:t>Unmatched flexibility in plan customization </a:t>
            </a:r>
          </a:p>
          <a:p>
            <a:pPr marL="285750" lvl="0" indent="-285750">
              <a:buClr>
                <a:schemeClr val="bg1">
                  <a:lumMod val="50000"/>
                </a:schemeClr>
              </a:buClr>
              <a:buFont typeface="Wingdings" panose="05000000000000000000" pitchFamily="2" charset="2"/>
              <a:buChar char="§"/>
            </a:pPr>
            <a:r>
              <a:rPr lang="en-US" dirty="0"/>
              <a:t>Match your plan investment options to your unique plan needs</a:t>
            </a:r>
          </a:p>
          <a:p>
            <a:pPr marL="285750" lvl="0" indent="-285750">
              <a:buClr>
                <a:schemeClr val="bg1">
                  <a:lumMod val="50000"/>
                </a:schemeClr>
              </a:buClr>
              <a:buFont typeface="Wingdings" panose="05000000000000000000" pitchFamily="2" charset="2"/>
              <a:buChar char="§"/>
            </a:pPr>
            <a:r>
              <a:rPr lang="en-US" dirty="0"/>
              <a:t>No investment bias, proprietary fund requirements, or hidden agendas</a:t>
            </a:r>
          </a:p>
          <a:p>
            <a:pPr marL="285750" lvl="0" indent="-285750">
              <a:buClr>
                <a:schemeClr val="bg1">
                  <a:lumMod val="50000"/>
                </a:schemeClr>
              </a:buClr>
              <a:buFont typeface="Wingdings" panose="05000000000000000000" pitchFamily="2" charset="2"/>
              <a:buChar char="§"/>
            </a:pPr>
            <a:r>
              <a:rPr lang="en-US" dirty="0"/>
              <a:t>Minimize administrative burdens, mitigate risk, and save time and money </a:t>
            </a:r>
            <a:br>
              <a:rPr lang="en-US" dirty="0"/>
            </a:br>
            <a:r>
              <a:rPr lang="en-US" dirty="0"/>
              <a:t>with a superior integration solution </a:t>
            </a:r>
          </a:p>
          <a:p>
            <a:pPr marL="285750" lvl="0" indent="-285750">
              <a:buClr>
                <a:schemeClr val="bg1">
                  <a:lumMod val="50000"/>
                </a:schemeClr>
              </a:buClr>
              <a:buFont typeface="Wingdings" panose="05000000000000000000" pitchFamily="2" charset="2"/>
              <a:buChar char="§"/>
            </a:pPr>
            <a:r>
              <a:rPr lang="en-US" dirty="0"/>
              <a:t>Outsource administrative and fiduciary responsibilities </a:t>
            </a:r>
          </a:p>
          <a:p>
            <a:pPr marL="285750" lvl="0" indent="-285750">
              <a:buClr>
                <a:schemeClr val="bg1">
                  <a:lumMod val="50000"/>
                </a:schemeClr>
              </a:buClr>
              <a:buFont typeface="Wingdings" panose="05000000000000000000" pitchFamily="2" charset="2"/>
              <a:buChar char="§"/>
            </a:pPr>
            <a:r>
              <a:rPr lang="en-US" dirty="0"/>
              <a:t>Work with your trusted advisors</a:t>
            </a:r>
          </a:p>
          <a:p>
            <a:endParaRPr lang="en-US" dirty="0"/>
          </a:p>
        </p:txBody>
      </p:sp>
    </p:spTree>
    <p:extLst>
      <p:ext uri="{BB962C8B-B14F-4D97-AF65-F5344CB8AC3E}">
        <p14:creationId xmlns:p14="http://schemas.microsoft.com/office/powerpoint/2010/main" val="911021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E17A0C32-096D-47F4-8451-B582F1BB6809}"/>
              </a:ext>
            </a:extLst>
          </p:cNvPr>
          <p:cNvSpPr txBox="1">
            <a:spLocks/>
          </p:cNvSpPr>
          <p:nvPr/>
        </p:nvSpPr>
        <p:spPr>
          <a:xfrm>
            <a:off x="366964" y="4493526"/>
            <a:ext cx="8617547" cy="17980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aubSans-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ubSans-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ubSans-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800" i="1" dirty="0">
                <a:latin typeface="Taub Sans" pitchFamily="2" charset="0"/>
                <a:ea typeface="Taub Sans" pitchFamily="2" charset="0"/>
              </a:rPr>
              <a:t>Investment returns and principal value of an investment will fluctuate so that, when an investor’s shares are redeemed, they may be worth more or less than the original cost. Past performance  is no guarantee of future results.</a:t>
            </a:r>
          </a:p>
          <a:p>
            <a:pPr>
              <a:lnSpc>
                <a:spcPct val="100000"/>
              </a:lnSpc>
              <a:spcBef>
                <a:spcPts val="600"/>
              </a:spcBef>
            </a:pPr>
            <a:r>
              <a:rPr lang="en-US" sz="800" dirty="0">
                <a:latin typeface="Taub Sans" pitchFamily="2" charset="0"/>
                <a:ea typeface="Taub Sans" pitchFamily="2" charset="0"/>
              </a:rPr>
              <a:t>ADP, LLC is a retirement plan record keeper and is not associated with your employer. By delivering this material, ADP, LLC, its affiliates and their employees (“ADP”) are merely providing an educational service to your company in accordance with the terms of ADP’s contract with your employer. </a:t>
            </a:r>
            <a:endParaRPr lang="en-US" sz="800" i="1" dirty="0">
              <a:latin typeface="Taub Sans" pitchFamily="2" charset="0"/>
              <a:ea typeface="Taub Sans" pitchFamily="2" charset="0"/>
            </a:endParaRPr>
          </a:p>
          <a:p>
            <a:pPr>
              <a:lnSpc>
                <a:spcPct val="100000"/>
              </a:lnSpc>
              <a:spcBef>
                <a:spcPts val="600"/>
              </a:spcBef>
            </a:pPr>
            <a:r>
              <a:rPr lang="en-US" sz="800" i="1" dirty="0">
                <a:latin typeface="Taub Sans" pitchFamily="2" charset="0"/>
                <a:ea typeface="Taub Sans" pitchFamily="2" charset="0"/>
              </a:rPr>
              <a:t>Investment options are available through the applicable entity(</a:t>
            </a:r>
            <a:r>
              <a:rPr lang="en-US" sz="800" i="1" dirty="0" err="1">
                <a:latin typeface="Taub Sans" pitchFamily="2" charset="0"/>
                <a:ea typeface="Taub Sans" pitchFamily="2" charset="0"/>
              </a:rPr>
              <a:t>ies</a:t>
            </a:r>
            <a:r>
              <a:rPr lang="en-US" sz="800" i="1" dirty="0">
                <a:latin typeface="Taub Sans" pitchFamily="2" charset="0"/>
                <a:ea typeface="Taub Sans" pitchFamily="2" charset="0"/>
              </a:rPr>
              <a:t>) for each retirement product. Investment options in the “ADP Direct Products” are available through either ADP Broker-Dealer, Inc. </a:t>
            </a:r>
            <a:br>
              <a:rPr lang="en-US" sz="800" i="1" dirty="0">
                <a:latin typeface="Taub Sans" pitchFamily="2" charset="0"/>
                <a:ea typeface="Taub Sans" pitchFamily="2" charset="0"/>
              </a:rPr>
            </a:br>
            <a:r>
              <a:rPr lang="en-US" sz="800" i="1" dirty="0">
                <a:latin typeface="Taub Sans" pitchFamily="2" charset="0"/>
                <a:ea typeface="Taub Sans" pitchFamily="2" charset="0"/>
              </a:rPr>
              <a:t>(ADP BD), Member FINRA, an affiliate of ADP, LLC, One ADP Blvd, Roseland, NJ 07068 or (in the case of certain investments) ADP, LLC. Only licensed representatives of ADP BD may offer and sell ADP retirement products and services or speak to retirement plan features and/or investment options available in any ADP retirement products. Registered representatives of ADP Broker-Dealer, Inc. do not offer investment, tax or legal advice to individuals. Please consult with your own advisors for such advice. Nothing contained in this communication is intended to be, nor should be construed as, particularized advice or a recommendation or suggestion that you take or not take a particular action.</a:t>
            </a:r>
          </a:p>
          <a:p>
            <a:pPr>
              <a:lnSpc>
                <a:spcPct val="100000"/>
              </a:lnSpc>
              <a:spcBef>
                <a:spcPts val="600"/>
              </a:spcBef>
            </a:pPr>
            <a:r>
              <a:rPr lang="en-US" sz="800" dirty="0">
                <a:solidFill>
                  <a:srgbClr val="000000"/>
                </a:solidFill>
                <a:latin typeface="Taub Sans" pitchFamily="2" charset="0"/>
                <a:ea typeface="Taub Sans" pitchFamily="2" charset="0"/>
              </a:rPr>
              <a:t>ADP, LLC owns and operates the ADP.com website and ADP mobile app. The likelihood of various savings outcomes are hypothetical, do not reflect actual investment results or market fluctuations and are not guarantees of future results. Results may vary potential savings scenarios, with each use and over time. </a:t>
            </a:r>
            <a:r>
              <a:rPr lang="en-US" sz="800" dirty="0" err="1">
                <a:solidFill>
                  <a:srgbClr val="000000"/>
                </a:solidFill>
                <a:latin typeface="Taub Sans" pitchFamily="2" charset="0"/>
                <a:ea typeface="Taub Sans" pitchFamily="2" charset="0"/>
              </a:rPr>
              <a:t>MyADP</a:t>
            </a:r>
            <a:r>
              <a:rPr lang="en-US" sz="800" dirty="0">
                <a:solidFill>
                  <a:srgbClr val="000000"/>
                </a:solidFill>
                <a:latin typeface="Taub Sans" pitchFamily="2" charset="0"/>
                <a:ea typeface="Taub Sans" pitchFamily="2" charset="0"/>
              </a:rPr>
              <a:t> Retirement Snapshot  is provided for educational purposes only to understand the benefits offered by retirement plan participation.</a:t>
            </a:r>
          </a:p>
        </p:txBody>
      </p:sp>
    </p:spTree>
    <p:extLst>
      <p:ext uri="{BB962C8B-B14F-4D97-AF65-F5344CB8AC3E}">
        <p14:creationId xmlns:p14="http://schemas.microsoft.com/office/powerpoint/2010/main" val="732500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93E4-7F8E-4E01-AF26-3F5F9E07634A}"/>
              </a:ext>
            </a:extLst>
          </p:cNvPr>
          <p:cNvSpPr>
            <a:spLocks noGrp="1"/>
          </p:cNvSpPr>
          <p:nvPr>
            <p:ph type="title"/>
          </p:nvPr>
        </p:nvSpPr>
        <p:spPr/>
        <p:txBody>
          <a:bodyPr/>
          <a:lstStyle/>
          <a:p>
            <a:r>
              <a:rPr lang="en-US" dirty="0"/>
              <a:t>What are your financial goals?</a:t>
            </a:r>
          </a:p>
        </p:txBody>
      </p:sp>
      <p:sp>
        <p:nvSpPr>
          <p:cNvPr id="8" name="Rectangle 7">
            <a:extLst>
              <a:ext uri="{FF2B5EF4-FFF2-40B4-BE49-F238E27FC236}">
                <a16:creationId xmlns:a16="http://schemas.microsoft.com/office/drawing/2014/main" id="{3EE8E74A-6BE6-4F48-B66B-ABAA7200949F}"/>
              </a:ext>
            </a:extLst>
          </p:cNvPr>
          <p:cNvSpPr/>
          <p:nvPr/>
        </p:nvSpPr>
        <p:spPr>
          <a:xfrm>
            <a:off x="395289" y="1371600"/>
            <a:ext cx="8748711" cy="4572000"/>
          </a:xfrm>
          <a:prstGeom prst="rect">
            <a:avLst/>
          </a:prstGeom>
          <a:solidFill>
            <a:srgbClr val="111C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Taub Sans" pitchFamily="2" charset="77"/>
              <a:ea typeface="Taub Sans" pitchFamily="2" charset="77"/>
            </a:endParaRPr>
          </a:p>
        </p:txBody>
      </p:sp>
      <p:grpSp>
        <p:nvGrpSpPr>
          <p:cNvPr id="9" name="Group 8">
            <a:extLst>
              <a:ext uri="{FF2B5EF4-FFF2-40B4-BE49-F238E27FC236}">
                <a16:creationId xmlns:a16="http://schemas.microsoft.com/office/drawing/2014/main" id="{1E580D7B-2604-448F-BA44-C970D6A358A8}"/>
              </a:ext>
            </a:extLst>
          </p:cNvPr>
          <p:cNvGrpSpPr/>
          <p:nvPr/>
        </p:nvGrpSpPr>
        <p:grpSpPr>
          <a:xfrm>
            <a:off x="395289" y="1773826"/>
            <a:ext cx="8748711" cy="3784292"/>
            <a:chOff x="395289" y="1316627"/>
            <a:chExt cx="8748711" cy="3784292"/>
          </a:xfrm>
        </p:grpSpPr>
        <p:pic>
          <p:nvPicPr>
            <p:cNvPr id="10" name="Picture 9" descr="TecKnow_Image2.png">
              <a:extLst>
                <a:ext uri="{FF2B5EF4-FFF2-40B4-BE49-F238E27FC236}">
                  <a16:creationId xmlns:a16="http://schemas.microsoft.com/office/drawing/2014/main" id="{04F5F185-BE90-4F51-BBDA-D5D13C25F1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4" t="827" r="16151" b="749"/>
            <a:stretch/>
          </p:blipFill>
          <p:spPr>
            <a:xfrm>
              <a:off x="5934708" y="1316628"/>
              <a:ext cx="3209292" cy="1629773"/>
            </a:xfrm>
            <a:prstGeom prst="rect">
              <a:avLst/>
            </a:prstGeom>
          </p:spPr>
        </p:pic>
        <p:pic>
          <p:nvPicPr>
            <p:cNvPr id="11" name="Picture 10" descr="1.png">
              <a:extLst>
                <a:ext uri="{FF2B5EF4-FFF2-40B4-BE49-F238E27FC236}">
                  <a16:creationId xmlns:a16="http://schemas.microsoft.com/office/drawing/2014/main" id="{4672BACA-5F69-4215-8763-A41C054D1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487" y="1316628"/>
              <a:ext cx="2566502" cy="2298269"/>
            </a:xfrm>
            <a:prstGeom prst="rect">
              <a:avLst/>
            </a:prstGeom>
          </p:spPr>
        </p:pic>
        <p:pic>
          <p:nvPicPr>
            <p:cNvPr id="12" name="Picture 11" descr="2.png">
              <a:extLst>
                <a:ext uri="{FF2B5EF4-FFF2-40B4-BE49-F238E27FC236}">
                  <a16:creationId xmlns:a16="http://schemas.microsoft.com/office/drawing/2014/main" id="{8FCBE2BB-BBB3-4376-A396-2A49862EAA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289" y="3704888"/>
              <a:ext cx="3035909" cy="1396031"/>
            </a:xfrm>
            <a:prstGeom prst="rect">
              <a:avLst/>
            </a:prstGeom>
          </p:spPr>
        </p:pic>
        <p:pic>
          <p:nvPicPr>
            <p:cNvPr id="13" name="Picture 12" descr="3.png">
              <a:extLst>
                <a:ext uri="{FF2B5EF4-FFF2-40B4-BE49-F238E27FC236}">
                  <a16:creationId xmlns:a16="http://schemas.microsoft.com/office/drawing/2014/main" id="{337B1F32-9E42-4F66-998A-7358192AE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1651" y="1316627"/>
              <a:ext cx="2332322" cy="3784291"/>
            </a:xfrm>
            <a:prstGeom prst="rect">
              <a:avLst/>
            </a:prstGeom>
          </p:spPr>
        </p:pic>
        <p:pic>
          <p:nvPicPr>
            <p:cNvPr id="14" name="Picture 13" descr="5.png">
              <a:extLst>
                <a:ext uri="{FF2B5EF4-FFF2-40B4-BE49-F238E27FC236}">
                  <a16:creationId xmlns:a16="http://schemas.microsoft.com/office/drawing/2014/main" id="{7857D962-6043-4214-A85B-6889846113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0300" y="3055643"/>
              <a:ext cx="2731099" cy="2045276"/>
            </a:xfrm>
            <a:prstGeom prst="rect">
              <a:avLst/>
            </a:prstGeom>
          </p:spPr>
        </p:pic>
      </p:grpSp>
    </p:spTree>
    <p:extLst>
      <p:ext uri="{BB962C8B-B14F-4D97-AF65-F5344CB8AC3E}">
        <p14:creationId xmlns:p14="http://schemas.microsoft.com/office/powerpoint/2010/main" val="360258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AA0D2-A217-4840-84CC-60C2FE577047}"/>
              </a:ext>
            </a:extLst>
          </p:cNvPr>
          <p:cNvSpPr>
            <a:spLocks noGrp="1"/>
          </p:cNvSpPr>
          <p:nvPr>
            <p:ph type="title"/>
          </p:nvPr>
        </p:nvSpPr>
        <p:spPr/>
        <p:txBody>
          <a:bodyPr/>
          <a:lstStyle/>
          <a:p>
            <a:r>
              <a:rPr lang="en-US" dirty="0"/>
              <a:t>What is Financial Wellness? </a:t>
            </a:r>
          </a:p>
        </p:txBody>
      </p:sp>
      <p:pic>
        <p:nvPicPr>
          <p:cNvPr id="18" name="Picture 17">
            <a:extLst>
              <a:ext uri="{FF2B5EF4-FFF2-40B4-BE49-F238E27FC236}">
                <a16:creationId xmlns:a16="http://schemas.microsoft.com/office/drawing/2014/main" id="{781E5156-FFB4-4C04-9B14-DFF2BA314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618" y="2017040"/>
            <a:ext cx="688697" cy="694939"/>
          </a:xfrm>
          <a:prstGeom prst="rect">
            <a:avLst/>
          </a:prstGeom>
        </p:spPr>
      </p:pic>
      <p:pic>
        <p:nvPicPr>
          <p:cNvPr id="19" name="Picture 18">
            <a:extLst>
              <a:ext uri="{FF2B5EF4-FFF2-40B4-BE49-F238E27FC236}">
                <a16:creationId xmlns:a16="http://schemas.microsoft.com/office/drawing/2014/main" id="{6A909E2A-FFDC-45AA-B8B4-15A62A046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4723" y="1998750"/>
            <a:ext cx="724947" cy="731518"/>
          </a:xfrm>
          <a:prstGeom prst="rect">
            <a:avLst/>
          </a:prstGeom>
        </p:spPr>
      </p:pic>
      <p:pic>
        <p:nvPicPr>
          <p:cNvPr id="20" name="Picture 19">
            <a:extLst>
              <a:ext uri="{FF2B5EF4-FFF2-40B4-BE49-F238E27FC236}">
                <a16:creationId xmlns:a16="http://schemas.microsoft.com/office/drawing/2014/main" id="{88B625C6-A3B4-4FF7-8256-8305221851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1705" y="1978542"/>
            <a:ext cx="765000" cy="771934"/>
          </a:xfrm>
          <a:prstGeom prst="rect">
            <a:avLst/>
          </a:prstGeom>
        </p:spPr>
      </p:pic>
      <p:pic>
        <p:nvPicPr>
          <p:cNvPr id="21" name="Picture 20">
            <a:extLst>
              <a:ext uri="{FF2B5EF4-FFF2-40B4-BE49-F238E27FC236}">
                <a16:creationId xmlns:a16="http://schemas.microsoft.com/office/drawing/2014/main" id="{6FCD19D4-567F-4D83-9509-90EAAD13E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322" y="1998750"/>
            <a:ext cx="724947" cy="731518"/>
          </a:xfrm>
          <a:prstGeom prst="rect">
            <a:avLst/>
          </a:prstGeom>
        </p:spPr>
      </p:pic>
      <p:sp>
        <p:nvSpPr>
          <p:cNvPr id="22" name="Content Placeholder 1">
            <a:extLst>
              <a:ext uri="{FF2B5EF4-FFF2-40B4-BE49-F238E27FC236}">
                <a16:creationId xmlns:a16="http://schemas.microsoft.com/office/drawing/2014/main" id="{5B42DD2B-94E8-4632-8004-9B71B924DE03}"/>
              </a:ext>
            </a:extLst>
          </p:cNvPr>
          <p:cNvSpPr txBox="1">
            <a:spLocks/>
          </p:cNvSpPr>
          <p:nvPr/>
        </p:nvSpPr>
        <p:spPr>
          <a:xfrm>
            <a:off x="3261520" y="2213001"/>
            <a:ext cx="584673" cy="28212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1"/>
                </a:solidFill>
              </a:rPr>
              <a:t>B</a:t>
            </a:r>
            <a:endParaRPr lang="en-US" sz="2000" dirty="0">
              <a:solidFill>
                <a:schemeClr val="bg1"/>
              </a:solidFill>
            </a:endParaRPr>
          </a:p>
        </p:txBody>
      </p:sp>
      <p:sp>
        <p:nvSpPr>
          <p:cNvPr id="23" name="Content Placeholder 1">
            <a:extLst>
              <a:ext uri="{FF2B5EF4-FFF2-40B4-BE49-F238E27FC236}">
                <a16:creationId xmlns:a16="http://schemas.microsoft.com/office/drawing/2014/main" id="{3E0FA684-C534-4E2F-867A-52529DA3D83F}"/>
              </a:ext>
            </a:extLst>
          </p:cNvPr>
          <p:cNvSpPr txBox="1">
            <a:spLocks/>
          </p:cNvSpPr>
          <p:nvPr/>
        </p:nvSpPr>
        <p:spPr>
          <a:xfrm>
            <a:off x="5359422" y="2214459"/>
            <a:ext cx="515507" cy="28212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1"/>
                </a:solidFill>
              </a:rPr>
              <a:t>C</a:t>
            </a:r>
            <a:endParaRPr lang="en-US" sz="2000" dirty="0">
              <a:solidFill>
                <a:schemeClr val="bg1"/>
              </a:solidFill>
            </a:endParaRPr>
          </a:p>
        </p:txBody>
      </p:sp>
      <p:sp>
        <p:nvSpPr>
          <p:cNvPr id="24" name="Content Placeholder 1">
            <a:extLst>
              <a:ext uri="{FF2B5EF4-FFF2-40B4-BE49-F238E27FC236}">
                <a16:creationId xmlns:a16="http://schemas.microsoft.com/office/drawing/2014/main" id="{7CE634C6-9BC9-4F50-BA4E-C2E1568E198C}"/>
              </a:ext>
            </a:extLst>
          </p:cNvPr>
          <p:cNvSpPr txBox="1">
            <a:spLocks/>
          </p:cNvSpPr>
          <p:nvPr/>
        </p:nvSpPr>
        <p:spPr>
          <a:xfrm>
            <a:off x="7391401" y="2214459"/>
            <a:ext cx="491066" cy="28212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1"/>
                </a:solidFill>
              </a:rPr>
              <a:t>D</a:t>
            </a:r>
            <a:endParaRPr lang="en-US" sz="2000" dirty="0">
              <a:solidFill>
                <a:schemeClr val="bg1"/>
              </a:solidFill>
            </a:endParaRPr>
          </a:p>
        </p:txBody>
      </p:sp>
      <p:sp>
        <p:nvSpPr>
          <p:cNvPr id="25" name="Content Placeholder 1">
            <a:extLst>
              <a:ext uri="{FF2B5EF4-FFF2-40B4-BE49-F238E27FC236}">
                <a16:creationId xmlns:a16="http://schemas.microsoft.com/office/drawing/2014/main" id="{9E42900F-FDB0-4CFD-8D89-2E4844797B10}"/>
              </a:ext>
            </a:extLst>
          </p:cNvPr>
          <p:cNvSpPr txBox="1">
            <a:spLocks/>
          </p:cNvSpPr>
          <p:nvPr/>
        </p:nvSpPr>
        <p:spPr>
          <a:xfrm>
            <a:off x="659999" y="2781516"/>
            <a:ext cx="1609864" cy="22852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50" dirty="0">
                <a:solidFill>
                  <a:schemeClr val="accent6"/>
                </a:solidFill>
              </a:rPr>
              <a:t>A fitness program </a:t>
            </a:r>
          </a:p>
        </p:txBody>
      </p:sp>
      <p:sp>
        <p:nvSpPr>
          <p:cNvPr id="26" name="Content Placeholder 1">
            <a:extLst>
              <a:ext uri="{FF2B5EF4-FFF2-40B4-BE49-F238E27FC236}">
                <a16:creationId xmlns:a16="http://schemas.microsoft.com/office/drawing/2014/main" id="{ABDE302E-5100-43A6-BB8E-2A616530DC4A}"/>
              </a:ext>
            </a:extLst>
          </p:cNvPr>
          <p:cNvSpPr txBox="1">
            <a:spLocks/>
          </p:cNvSpPr>
          <p:nvPr/>
        </p:nvSpPr>
        <p:spPr>
          <a:xfrm>
            <a:off x="2746975" y="2781516"/>
            <a:ext cx="1663660" cy="47525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50" dirty="0">
                <a:solidFill>
                  <a:schemeClr val="accent6"/>
                </a:solidFill>
              </a:rPr>
              <a:t>A rewards program at my company</a:t>
            </a:r>
          </a:p>
        </p:txBody>
      </p:sp>
      <p:sp>
        <p:nvSpPr>
          <p:cNvPr id="27" name="Content Placeholder 1">
            <a:extLst>
              <a:ext uri="{FF2B5EF4-FFF2-40B4-BE49-F238E27FC236}">
                <a16:creationId xmlns:a16="http://schemas.microsoft.com/office/drawing/2014/main" id="{5138A61B-90EA-4130-A42D-95230A0B547A}"/>
              </a:ext>
            </a:extLst>
          </p:cNvPr>
          <p:cNvSpPr txBox="1">
            <a:spLocks/>
          </p:cNvSpPr>
          <p:nvPr/>
        </p:nvSpPr>
        <p:spPr>
          <a:xfrm>
            <a:off x="4740841" y="2781516"/>
            <a:ext cx="1724506" cy="94615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50" dirty="0">
                <a:solidFill>
                  <a:schemeClr val="accent6"/>
                </a:solidFill>
              </a:rPr>
              <a:t>Managing expenses as a way to </a:t>
            </a:r>
            <a:br>
              <a:rPr lang="en-US" sz="1650" dirty="0">
                <a:solidFill>
                  <a:schemeClr val="accent6"/>
                </a:solidFill>
              </a:rPr>
            </a:br>
            <a:r>
              <a:rPr lang="en-US" sz="1650" dirty="0">
                <a:solidFill>
                  <a:schemeClr val="accent6"/>
                </a:solidFill>
              </a:rPr>
              <a:t>save toward a future goal</a:t>
            </a:r>
          </a:p>
        </p:txBody>
      </p:sp>
      <p:sp>
        <p:nvSpPr>
          <p:cNvPr id="28" name="Content Placeholder 1">
            <a:extLst>
              <a:ext uri="{FF2B5EF4-FFF2-40B4-BE49-F238E27FC236}">
                <a16:creationId xmlns:a16="http://schemas.microsoft.com/office/drawing/2014/main" id="{AE1A1862-7AD3-47EF-A8CE-E09422BFE8C3}"/>
              </a:ext>
            </a:extLst>
          </p:cNvPr>
          <p:cNvSpPr txBox="1">
            <a:spLocks/>
          </p:cNvSpPr>
          <p:nvPr/>
        </p:nvSpPr>
        <p:spPr>
          <a:xfrm>
            <a:off x="6836352" y="2781516"/>
            <a:ext cx="1586886" cy="71070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50" dirty="0">
                <a:solidFill>
                  <a:schemeClr val="accent6"/>
                </a:solidFill>
              </a:rPr>
              <a:t>The name of </a:t>
            </a:r>
            <a:br>
              <a:rPr lang="en-US" sz="1650" dirty="0">
                <a:solidFill>
                  <a:schemeClr val="accent6"/>
                </a:solidFill>
              </a:rPr>
            </a:br>
            <a:r>
              <a:rPr lang="en-US" sz="1650" dirty="0">
                <a:solidFill>
                  <a:schemeClr val="accent6"/>
                </a:solidFill>
              </a:rPr>
              <a:t>a YouTube sensation</a:t>
            </a:r>
          </a:p>
        </p:txBody>
      </p:sp>
      <p:pic>
        <p:nvPicPr>
          <p:cNvPr id="29" name="Picture 28">
            <a:extLst>
              <a:ext uri="{FF2B5EF4-FFF2-40B4-BE49-F238E27FC236}">
                <a16:creationId xmlns:a16="http://schemas.microsoft.com/office/drawing/2014/main" id="{774C4D79-34D7-47C3-958B-C5438BAFC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674" y="3773918"/>
            <a:ext cx="1499146" cy="1499146"/>
          </a:xfrm>
          <a:prstGeom prst="rect">
            <a:avLst/>
          </a:prstGeom>
        </p:spPr>
      </p:pic>
      <p:sp>
        <p:nvSpPr>
          <p:cNvPr id="30" name="Content Placeholder 1">
            <a:extLst>
              <a:ext uri="{FF2B5EF4-FFF2-40B4-BE49-F238E27FC236}">
                <a16:creationId xmlns:a16="http://schemas.microsoft.com/office/drawing/2014/main" id="{BE18AF53-FCCD-4FDC-94B5-751142D94A1A}"/>
              </a:ext>
            </a:extLst>
          </p:cNvPr>
          <p:cNvSpPr txBox="1">
            <a:spLocks/>
          </p:cNvSpPr>
          <p:nvPr/>
        </p:nvSpPr>
        <p:spPr>
          <a:xfrm>
            <a:off x="1193547" y="2213001"/>
            <a:ext cx="584673" cy="28212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1"/>
                </a:solidFill>
              </a:rPr>
              <a:t>A</a:t>
            </a:r>
            <a:endParaRPr lang="en-US" sz="2000" dirty="0">
              <a:solidFill>
                <a:schemeClr val="bg1"/>
              </a:solidFill>
            </a:endParaRPr>
          </a:p>
        </p:txBody>
      </p:sp>
      <p:pic>
        <p:nvPicPr>
          <p:cNvPr id="31" name="Picture 30">
            <a:extLst>
              <a:ext uri="{FF2B5EF4-FFF2-40B4-BE49-F238E27FC236}">
                <a16:creationId xmlns:a16="http://schemas.microsoft.com/office/drawing/2014/main" id="{4645FA78-C246-4C66-B1EC-25B19403F8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5605" y="3930833"/>
            <a:ext cx="1185316" cy="1185316"/>
          </a:xfrm>
          <a:prstGeom prst="rect">
            <a:avLst/>
          </a:prstGeom>
        </p:spPr>
      </p:pic>
      <p:pic>
        <p:nvPicPr>
          <p:cNvPr id="32" name="Graphic 31">
            <a:extLst>
              <a:ext uri="{FF2B5EF4-FFF2-40B4-BE49-F238E27FC236}">
                <a16:creationId xmlns:a16="http://schemas.microsoft.com/office/drawing/2014/main" id="{369CA929-C845-45E2-BDB3-984C65A1B0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73928" y="4095910"/>
            <a:ext cx="892342" cy="855162"/>
          </a:xfrm>
          <a:prstGeom prst="rect">
            <a:avLst/>
          </a:prstGeom>
        </p:spPr>
      </p:pic>
      <p:pic>
        <p:nvPicPr>
          <p:cNvPr id="33" name="Graphic 32">
            <a:extLst>
              <a:ext uri="{FF2B5EF4-FFF2-40B4-BE49-F238E27FC236}">
                <a16:creationId xmlns:a16="http://schemas.microsoft.com/office/drawing/2014/main" id="{68403275-EC7A-4813-AD64-AFBD565D05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82303" y="4152577"/>
            <a:ext cx="519280" cy="741829"/>
          </a:xfrm>
          <a:prstGeom prst="rect">
            <a:avLst/>
          </a:prstGeom>
        </p:spPr>
      </p:pic>
    </p:spTree>
    <p:extLst>
      <p:ext uri="{BB962C8B-B14F-4D97-AF65-F5344CB8AC3E}">
        <p14:creationId xmlns:p14="http://schemas.microsoft.com/office/powerpoint/2010/main" val="2010573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Financial Wellness? </a:t>
            </a:r>
          </a:p>
        </p:txBody>
      </p:sp>
      <p:sp>
        <p:nvSpPr>
          <p:cNvPr id="8" name="Content Placeholder 1">
            <a:extLst>
              <a:ext uri="{FF2B5EF4-FFF2-40B4-BE49-F238E27FC236}">
                <a16:creationId xmlns:a16="http://schemas.microsoft.com/office/drawing/2014/main" id="{102F17B2-41CA-C445-948E-3F6C44660BC2}"/>
              </a:ext>
            </a:extLst>
          </p:cNvPr>
          <p:cNvSpPr>
            <a:spLocks noGrp="1"/>
          </p:cNvSpPr>
          <p:nvPr>
            <p:ph idx="1"/>
          </p:nvPr>
        </p:nvSpPr>
        <p:spPr/>
        <p:txBody>
          <a:bodyPr/>
          <a:lstStyle/>
          <a:p>
            <a:r>
              <a:rPr lang="en-US" dirty="0"/>
              <a:t>Answer:</a:t>
            </a:r>
            <a:endParaRPr lang="en-US" sz="2400" dirty="0"/>
          </a:p>
        </p:txBody>
      </p:sp>
      <p:grpSp>
        <p:nvGrpSpPr>
          <p:cNvPr id="9" name="Group 8">
            <a:extLst>
              <a:ext uri="{FF2B5EF4-FFF2-40B4-BE49-F238E27FC236}">
                <a16:creationId xmlns:a16="http://schemas.microsoft.com/office/drawing/2014/main" id="{B054442C-0397-7544-993D-CF458E15E6FB}"/>
              </a:ext>
            </a:extLst>
          </p:cNvPr>
          <p:cNvGrpSpPr/>
          <p:nvPr/>
        </p:nvGrpSpPr>
        <p:grpSpPr>
          <a:xfrm>
            <a:off x="2283525" y="1736071"/>
            <a:ext cx="1244215" cy="1255492"/>
            <a:chOff x="5444586" y="1645846"/>
            <a:chExt cx="765000" cy="771934"/>
          </a:xfrm>
        </p:grpSpPr>
        <p:pic>
          <p:nvPicPr>
            <p:cNvPr id="10" name="Picture 9">
              <a:extLst>
                <a:ext uri="{FF2B5EF4-FFF2-40B4-BE49-F238E27FC236}">
                  <a16:creationId xmlns:a16="http://schemas.microsoft.com/office/drawing/2014/main" id="{818D1DEA-45E9-9449-87EE-B10ED625F7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586" y="1645846"/>
              <a:ext cx="765000" cy="771934"/>
            </a:xfrm>
            <a:prstGeom prst="rect">
              <a:avLst/>
            </a:prstGeom>
          </p:spPr>
        </p:pic>
        <p:sp>
          <p:nvSpPr>
            <p:cNvPr id="11" name="Content Placeholder 1">
              <a:extLst>
                <a:ext uri="{FF2B5EF4-FFF2-40B4-BE49-F238E27FC236}">
                  <a16:creationId xmlns:a16="http://schemas.microsoft.com/office/drawing/2014/main" id="{A324F6FF-033B-9B44-BF7C-9ACEDA514778}"/>
                </a:ext>
              </a:extLst>
            </p:cNvPr>
            <p:cNvSpPr txBox="1">
              <a:spLocks/>
            </p:cNvSpPr>
            <p:nvPr/>
          </p:nvSpPr>
          <p:spPr>
            <a:xfrm>
              <a:off x="5716072" y="1902042"/>
              <a:ext cx="268114" cy="16792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chemeClr val="bg1"/>
                  </a:solidFill>
                </a:rPr>
                <a:t>C</a:t>
              </a:r>
              <a:endParaRPr lang="en-US" sz="2800" dirty="0">
                <a:solidFill>
                  <a:schemeClr val="bg1"/>
                </a:solidFill>
              </a:endParaRPr>
            </a:p>
          </p:txBody>
        </p:sp>
      </p:grpSp>
      <p:sp>
        <p:nvSpPr>
          <p:cNvPr id="12" name="Content Placeholder 1">
            <a:extLst>
              <a:ext uri="{FF2B5EF4-FFF2-40B4-BE49-F238E27FC236}">
                <a16:creationId xmlns:a16="http://schemas.microsoft.com/office/drawing/2014/main" id="{881A39D9-D6D9-8F4A-BA06-E0681F87E790}"/>
              </a:ext>
            </a:extLst>
          </p:cNvPr>
          <p:cNvSpPr txBox="1">
            <a:spLocks/>
          </p:cNvSpPr>
          <p:nvPr/>
        </p:nvSpPr>
        <p:spPr>
          <a:xfrm>
            <a:off x="3434593" y="2070156"/>
            <a:ext cx="3657600" cy="6647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aub Sans" pitchFamily="2" charset="0"/>
                <a:ea typeface="Taub Sans" pitchFamily="2" charset="0"/>
                <a:cs typeface="+mn-cs"/>
              </a:defRPr>
            </a:lvl1pPr>
            <a:lvl2pPr marL="685800" indent="-228600" algn="l" defTabSz="914400" rtl="0" eaLnBrk="1" latinLnBrk="0" hangingPunct="1">
              <a:lnSpc>
                <a:spcPts val="1800"/>
              </a:lnSpc>
              <a:spcBef>
                <a:spcPts val="1200"/>
              </a:spcBef>
              <a:buClr>
                <a:srgbClr val="54565A"/>
              </a:buClr>
              <a:buFont typeface="Wingdings" panose="05000000000000000000" pitchFamily="2" charset="2"/>
              <a:buChar char="§"/>
              <a:defRPr sz="1600" kern="1200">
                <a:solidFill>
                  <a:schemeClr val="tx1"/>
                </a:solidFill>
                <a:latin typeface="Taub Sans" pitchFamily="2" charset="0"/>
                <a:ea typeface="Taub Sans" pitchFamily="2" charset="0"/>
                <a:cs typeface="+mn-cs"/>
              </a:defRPr>
            </a:lvl2pPr>
            <a:lvl3pPr marL="1143000" indent="-228600" algn="l" defTabSz="914400" rtl="0" eaLnBrk="1" latinLnBrk="0" hangingPunct="1">
              <a:lnSpc>
                <a:spcPts val="1800"/>
              </a:lnSpc>
              <a:spcBef>
                <a:spcPts val="600"/>
              </a:spcBef>
              <a:buClr>
                <a:srgbClr val="54565A"/>
              </a:buClr>
              <a:buFontTx/>
              <a:buChar char="—"/>
              <a:defRPr sz="1200" kern="1200">
                <a:solidFill>
                  <a:schemeClr val="tx1"/>
                </a:solidFill>
                <a:latin typeface="Taub Sans" pitchFamily="2" charset="0"/>
                <a:ea typeface="Taub Sans"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ubSans-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aubSans-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111C4E"/>
                </a:solidFill>
              </a:rPr>
              <a:t>Managing expenses as a way to save toward a future goal</a:t>
            </a:r>
          </a:p>
        </p:txBody>
      </p:sp>
      <p:cxnSp>
        <p:nvCxnSpPr>
          <p:cNvPr id="14" name="Straight Connector 13">
            <a:extLst>
              <a:ext uri="{FF2B5EF4-FFF2-40B4-BE49-F238E27FC236}">
                <a16:creationId xmlns:a16="http://schemas.microsoft.com/office/drawing/2014/main" id="{4183A919-57EF-F94F-B688-10E54513A69D}"/>
              </a:ext>
            </a:extLst>
          </p:cNvPr>
          <p:cNvCxnSpPr>
            <a:cxnSpLocks/>
          </p:cNvCxnSpPr>
          <p:nvPr/>
        </p:nvCxnSpPr>
        <p:spPr>
          <a:xfrm>
            <a:off x="0" y="5486400"/>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F245DCB-82F9-9D44-8301-312D8A45AA2F}"/>
              </a:ext>
            </a:extLst>
          </p:cNvPr>
          <p:cNvSpPr/>
          <p:nvPr/>
        </p:nvSpPr>
        <p:spPr>
          <a:xfrm>
            <a:off x="3991087" y="5131398"/>
            <a:ext cx="1441525" cy="76379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F73ADCB-4BAF-BD4F-93CC-E223A790E219}"/>
              </a:ext>
            </a:extLst>
          </p:cNvPr>
          <p:cNvSpPr/>
          <p:nvPr/>
        </p:nvSpPr>
        <p:spPr>
          <a:xfrm>
            <a:off x="4372088" y="5624456"/>
            <a:ext cx="178397" cy="4213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2DF4C7A-887E-8C4C-BA83-6AF5A36081DE}"/>
              </a:ext>
            </a:extLst>
          </p:cNvPr>
          <p:cNvSpPr/>
          <p:nvPr/>
        </p:nvSpPr>
        <p:spPr>
          <a:xfrm>
            <a:off x="4898315" y="5627146"/>
            <a:ext cx="178397" cy="4213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13BAE8EA-A21F-D848-8B66-CEB856FA0366}"/>
              </a:ext>
            </a:extLst>
          </p:cNvPr>
          <p:cNvSpPr/>
          <p:nvPr/>
        </p:nvSpPr>
        <p:spPr>
          <a:xfrm rot="5400000">
            <a:off x="5211187" y="5265867"/>
            <a:ext cx="178397" cy="4213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5C8A6A5F-01ED-4B2E-B734-DF1483E8AA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7507" y="4760261"/>
            <a:ext cx="1308684" cy="1254156"/>
          </a:xfrm>
          <a:prstGeom prst="rect">
            <a:avLst/>
          </a:prstGeom>
        </p:spPr>
      </p:pic>
      <p:pic>
        <p:nvPicPr>
          <p:cNvPr id="2" name="Graphic 1">
            <a:extLst>
              <a:ext uri="{FF2B5EF4-FFF2-40B4-BE49-F238E27FC236}">
                <a16:creationId xmlns:a16="http://schemas.microsoft.com/office/drawing/2014/main" id="{C60ABAA7-E724-4184-B21C-54BEE94552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26142" y="4016216"/>
            <a:ext cx="548298" cy="548298"/>
          </a:xfrm>
          <a:prstGeom prst="rect">
            <a:avLst/>
          </a:prstGeom>
        </p:spPr>
      </p:pic>
      <p:pic>
        <p:nvPicPr>
          <p:cNvPr id="26" name="Graphic 25">
            <a:extLst>
              <a:ext uri="{FF2B5EF4-FFF2-40B4-BE49-F238E27FC236}">
                <a16:creationId xmlns:a16="http://schemas.microsoft.com/office/drawing/2014/main" id="{C6FB4AB7-FBC2-4BD6-8CAB-D89070839A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0917" y="3436701"/>
            <a:ext cx="362683" cy="362683"/>
          </a:xfrm>
          <a:prstGeom prst="rect">
            <a:avLst/>
          </a:prstGeom>
        </p:spPr>
      </p:pic>
      <p:pic>
        <p:nvPicPr>
          <p:cNvPr id="27" name="Graphic 26">
            <a:extLst>
              <a:ext uri="{FF2B5EF4-FFF2-40B4-BE49-F238E27FC236}">
                <a16:creationId xmlns:a16="http://schemas.microsoft.com/office/drawing/2014/main" id="{759E853A-D43B-460D-BCD4-009CE3B0C3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7939" y="3299569"/>
            <a:ext cx="474061" cy="474061"/>
          </a:xfrm>
          <a:prstGeom prst="rect">
            <a:avLst/>
          </a:prstGeom>
        </p:spPr>
      </p:pic>
      <p:pic>
        <p:nvPicPr>
          <p:cNvPr id="28" name="Graphic 27">
            <a:extLst>
              <a:ext uri="{FF2B5EF4-FFF2-40B4-BE49-F238E27FC236}">
                <a16:creationId xmlns:a16="http://schemas.microsoft.com/office/drawing/2014/main" id="{46F15249-CA34-40AA-95B3-D04317A716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5192" y="2912544"/>
            <a:ext cx="362682" cy="362682"/>
          </a:xfrm>
          <a:prstGeom prst="rect">
            <a:avLst/>
          </a:prstGeom>
        </p:spPr>
      </p:pic>
    </p:spTree>
    <p:extLst>
      <p:ext uri="{BB962C8B-B14F-4D97-AF65-F5344CB8AC3E}">
        <p14:creationId xmlns:p14="http://schemas.microsoft.com/office/powerpoint/2010/main" val="1436606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1602" y="1238789"/>
            <a:ext cx="9144001" cy="488987"/>
          </a:xfrm>
          <a:prstGeom prst="rect">
            <a:avLst/>
          </a:prstGeom>
          <a:noFill/>
        </p:spPr>
        <p:txBody>
          <a:bodyPr wrap="square" lIns="0" tIns="0" rIns="0" bIns="0" rtlCol="0" anchor="t" anchorCtr="0">
            <a:noAutofit/>
          </a:bodyPr>
          <a:lstStyle/>
          <a:p>
            <a:pPr algn="ctr"/>
            <a:r>
              <a:rPr lang="en-US" sz="3600" dirty="0">
                <a:solidFill>
                  <a:srgbClr val="111C4E"/>
                </a:solidFill>
                <a:latin typeface="Taub Sans" pitchFamily="2" charset="77"/>
                <a:ea typeface="Taub Sans" pitchFamily="2" charset="77"/>
              </a:rPr>
              <a:t>Here’s why.</a:t>
            </a:r>
          </a:p>
        </p:txBody>
      </p:sp>
      <p:sp>
        <p:nvSpPr>
          <p:cNvPr id="2" name="Rectangle 1"/>
          <p:cNvSpPr/>
          <p:nvPr/>
        </p:nvSpPr>
        <p:spPr>
          <a:xfrm>
            <a:off x="522721" y="6127377"/>
            <a:ext cx="3319669" cy="123111"/>
          </a:xfrm>
          <a:prstGeom prst="rect">
            <a:avLst/>
          </a:prstGeom>
        </p:spPr>
        <p:txBody>
          <a:bodyPr wrap="square" lIns="0" tIns="0" rIns="0" bIns="0">
            <a:spAutoFit/>
          </a:bodyPr>
          <a:lstStyle/>
          <a:p>
            <a:pPr algn="ctr"/>
            <a:r>
              <a:rPr lang="en-US" sz="800" dirty="0">
                <a:solidFill>
                  <a:schemeClr val="accent6"/>
                </a:solidFill>
                <a:latin typeface="Taub Sans" pitchFamily="2" charset="0"/>
                <a:ea typeface="Taub Sans" pitchFamily="2" charset="0"/>
                <a:cs typeface="Arial" charset="0"/>
              </a:rPr>
              <a:t>Source: PriceWaterhouseCoopers 2017 Employee Financial Wellness Survey </a:t>
            </a:r>
          </a:p>
        </p:txBody>
      </p:sp>
      <p:sp>
        <p:nvSpPr>
          <p:cNvPr id="9" name="Title 8"/>
          <p:cNvSpPr>
            <a:spLocks noGrp="1"/>
          </p:cNvSpPr>
          <p:nvPr>
            <p:ph type="title"/>
          </p:nvPr>
        </p:nvSpPr>
        <p:spPr/>
        <p:txBody>
          <a:bodyPr/>
          <a:lstStyle/>
          <a:p>
            <a:r>
              <a:rPr lang="en-US" dirty="0"/>
              <a:t>Why is financial wellness important? </a:t>
            </a:r>
          </a:p>
        </p:txBody>
      </p:sp>
      <p:cxnSp>
        <p:nvCxnSpPr>
          <p:cNvPr id="15" name="Straight Connector 14">
            <a:extLst>
              <a:ext uri="{FF2B5EF4-FFF2-40B4-BE49-F238E27FC236}">
                <a16:creationId xmlns:a16="http://schemas.microsoft.com/office/drawing/2014/main" id="{9E8D030A-A758-45CE-A45F-93A32B59421D}"/>
              </a:ext>
            </a:extLst>
          </p:cNvPr>
          <p:cNvCxnSpPr>
            <a:cxnSpLocks/>
          </p:cNvCxnSpPr>
          <p:nvPr/>
        </p:nvCxnSpPr>
        <p:spPr>
          <a:xfrm flipV="1">
            <a:off x="3352708" y="2011113"/>
            <a:ext cx="0" cy="1756556"/>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8D030A-A758-45CE-A45F-93A32B59421D}"/>
              </a:ext>
            </a:extLst>
          </p:cNvPr>
          <p:cNvCxnSpPr>
            <a:cxnSpLocks/>
          </p:cNvCxnSpPr>
          <p:nvPr/>
        </p:nvCxnSpPr>
        <p:spPr>
          <a:xfrm flipV="1">
            <a:off x="5917864" y="2008958"/>
            <a:ext cx="0" cy="1758711"/>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8D030A-A758-45CE-A45F-93A32B59421D}"/>
              </a:ext>
            </a:extLst>
          </p:cNvPr>
          <p:cNvCxnSpPr>
            <a:cxnSpLocks/>
          </p:cNvCxnSpPr>
          <p:nvPr/>
        </p:nvCxnSpPr>
        <p:spPr>
          <a:xfrm flipV="1">
            <a:off x="4707793" y="4112843"/>
            <a:ext cx="0" cy="1407422"/>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86535BE-D743-1842-9904-2BA859E14C37}"/>
              </a:ext>
            </a:extLst>
          </p:cNvPr>
          <p:cNvGrpSpPr/>
          <p:nvPr/>
        </p:nvGrpSpPr>
        <p:grpSpPr>
          <a:xfrm>
            <a:off x="5225968" y="4483768"/>
            <a:ext cx="3054560" cy="947434"/>
            <a:chOff x="5409256" y="4888876"/>
            <a:chExt cx="3054560" cy="947434"/>
          </a:xfrm>
        </p:grpSpPr>
        <p:sp>
          <p:nvSpPr>
            <p:cNvPr id="30" name="TextBox 29">
              <a:extLst>
                <a:ext uri="{FF2B5EF4-FFF2-40B4-BE49-F238E27FC236}">
                  <a16:creationId xmlns:a16="http://schemas.microsoft.com/office/drawing/2014/main" id="{7B0728FC-3865-3249-808E-0026B3E3F7C1}"/>
                </a:ext>
              </a:extLst>
            </p:cNvPr>
            <p:cNvSpPr txBox="1"/>
            <p:nvPr/>
          </p:nvSpPr>
          <p:spPr>
            <a:xfrm>
              <a:off x="5409256" y="5337712"/>
              <a:ext cx="2185643" cy="498598"/>
            </a:xfrm>
            <a:prstGeom prst="rect">
              <a:avLst/>
            </a:prstGeom>
            <a:noFill/>
          </p:spPr>
          <p:txBody>
            <a:bodyPr wrap="square" lIns="0" tIns="0" rIns="0" bIns="0" rtlCol="0">
              <a:spAutoFit/>
            </a:bodyPr>
            <a:lstStyle/>
            <a:p>
              <a:pPr>
                <a:lnSpc>
                  <a:spcPct val="90000"/>
                </a:lnSpc>
              </a:pPr>
              <a:r>
                <a:rPr lang="en-US" sz="1750" dirty="0">
                  <a:solidFill>
                    <a:srgbClr val="111C4E"/>
                  </a:solidFill>
                  <a:latin typeface="Taub Sans" pitchFamily="2" charset="77"/>
                  <a:ea typeface="Taub Sans" pitchFamily="2" charset="77"/>
                </a:rPr>
                <a:t>with their overall </a:t>
              </a:r>
              <a:r>
                <a:rPr lang="en-US" sz="1750" dirty="0">
                  <a:solidFill>
                    <a:srgbClr val="D0271D"/>
                  </a:solidFill>
                  <a:latin typeface="Taub Sans" pitchFamily="2" charset="77"/>
                  <a:ea typeface="Taub Sans" pitchFamily="2" charset="77"/>
                </a:rPr>
                <a:t>financial wellbeing</a:t>
              </a:r>
            </a:p>
          </p:txBody>
        </p:sp>
        <p:sp>
          <p:nvSpPr>
            <p:cNvPr id="31" name="TextBox 30">
              <a:extLst>
                <a:ext uri="{FF2B5EF4-FFF2-40B4-BE49-F238E27FC236}">
                  <a16:creationId xmlns:a16="http://schemas.microsoft.com/office/drawing/2014/main" id="{300557F0-43BD-914F-ADF5-CD5B5487180F}"/>
                </a:ext>
              </a:extLst>
            </p:cNvPr>
            <p:cNvSpPr txBox="1"/>
            <p:nvPr/>
          </p:nvSpPr>
          <p:spPr>
            <a:xfrm>
              <a:off x="6293743" y="4888876"/>
              <a:ext cx="1001541" cy="507831"/>
            </a:xfrm>
            <a:prstGeom prst="rect">
              <a:avLst/>
            </a:prstGeom>
            <a:noFill/>
          </p:spPr>
          <p:txBody>
            <a:bodyPr wrap="square" lIns="0" tIns="0" rIns="0" bIns="0" rtlCol="0">
              <a:spAutoFit/>
            </a:bodyPr>
            <a:lstStyle/>
            <a:p>
              <a:pPr>
                <a:lnSpc>
                  <a:spcPct val="90000"/>
                </a:lnSpc>
              </a:pPr>
              <a:r>
                <a:rPr lang="en-US" sz="3600" spc="-150" dirty="0">
                  <a:solidFill>
                    <a:srgbClr val="D0271D"/>
                  </a:solidFill>
                  <a:latin typeface="Taub Sans" pitchFamily="2" charset="77"/>
                  <a:ea typeface="Taub Sans" pitchFamily="2" charset="77"/>
                </a:rPr>
                <a:t>55</a:t>
              </a:r>
              <a:r>
                <a:rPr lang="en-US" sz="3600" baseline="28000" dirty="0">
                  <a:solidFill>
                    <a:srgbClr val="D0271D"/>
                  </a:solidFill>
                  <a:latin typeface="Taub Sans" pitchFamily="2" charset="77"/>
                  <a:ea typeface="Taub Sans" pitchFamily="2" charset="77"/>
                </a:rPr>
                <a:t>%</a:t>
              </a:r>
              <a:endParaRPr lang="en-US" sz="3600" baseline="40000" dirty="0">
                <a:solidFill>
                  <a:srgbClr val="D0271D"/>
                </a:solidFill>
                <a:latin typeface="Taub Sans" pitchFamily="2" charset="77"/>
                <a:ea typeface="Taub Sans" pitchFamily="2" charset="77"/>
              </a:endParaRPr>
            </a:p>
          </p:txBody>
        </p:sp>
        <p:sp>
          <p:nvSpPr>
            <p:cNvPr id="32" name="TextBox 31">
              <a:extLst>
                <a:ext uri="{FF2B5EF4-FFF2-40B4-BE49-F238E27FC236}">
                  <a16:creationId xmlns:a16="http://schemas.microsoft.com/office/drawing/2014/main" id="{C378F0D1-2A9C-F74A-8009-9364D551CDC1}"/>
                </a:ext>
              </a:extLst>
            </p:cNvPr>
            <p:cNvSpPr txBox="1"/>
            <p:nvPr/>
          </p:nvSpPr>
          <p:spPr>
            <a:xfrm>
              <a:off x="7028313" y="5122621"/>
              <a:ext cx="1435503" cy="230832"/>
            </a:xfrm>
            <a:prstGeom prst="rect">
              <a:avLst/>
            </a:prstGeom>
            <a:noFill/>
          </p:spPr>
          <p:txBody>
            <a:bodyPr wrap="square" lIns="0" tIns="0" rIns="0" bIns="0" rtlCol="0">
              <a:spAutoFit/>
            </a:bodyPr>
            <a:lstStyle/>
            <a:p>
              <a:pPr>
                <a:lnSpc>
                  <a:spcPct val="80000"/>
                </a:lnSpc>
              </a:pPr>
              <a:r>
                <a:rPr lang="en-US" sz="1750" dirty="0">
                  <a:solidFill>
                    <a:srgbClr val="D0271D"/>
                  </a:solidFill>
                  <a:latin typeface="Taub Sans" pitchFamily="2" charset="77"/>
                  <a:ea typeface="Taub Sans" pitchFamily="2" charset="77"/>
                </a:rPr>
                <a:t>need help</a:t>
              </a:r>
            </a:p>
          </p:txBody>
        </p:sp>
      </p:grpSp>
      <p:pic>
        <p:nvPicPr>
          <p:cNvPr id="7" name="Picture 6">
            <a:extLst>
              <a:ext uri="{FF2B5EF4-FFF2-40B4-BE49-F238E27FC236}">
                <a16:creationId xmlns:a16="http://schemas.microsoft.com/office/drawing/2014/main" id="{6A6F2404-ED05-7145-882C-8FB189F06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8455" y="3936481"/>
            <a:ext cx="1032655" cy="1032655"/>
          </a:xfrm>
          <a:prstGeom prst="rect">
            <a:avLst/>
          </a:prstGeom>
        </p:spPr>
      </p:pic>
      <p:sp>
        <p:nvSpPr>
          <p:cNvPr id="35" name="TextBox 34">
            <a:extLst>
              <a:ext uri="{FF2B5EF4-FFF2-40B4-BE49-F238E27FC236}">
                <a16:creationId xmlns:a16="http://schemas.microsoft.com/office/drawing/2014/main" id="{9E8375D7-88E0-4C40-A6B8-432C32E79290}"/>
              </a:ext>
            </a:extLst>
          </p:cNvPr>
          <p:cNvSpPr txBox="1"/>
          <p:nvPr/>
        </p:nvSpPr>
        <p:spPr>
          <a:xfrm>
            <a:off x="3451955" y="2691698"/>
            <a:ext cx="1179313" cy="507831"/>
          </a:xfrm>
          <a:prstGeom prst="rect">
            <a:avLst/>
          </a:prstGeom>
          <a:noFill/>
        </p:spPr>
        <p:txBody>
          <a:bodyPr wrap="square" lIns="0" tIns="0" rIns="0" bIns="0" rtlCol="0">
            <a:spAutoFit/>
          </a:bodyPr>
          <a:lstStyle/>
          <a:p>
            <a:pPr algn="ctr">
              <a:lnSpc>
                <a:spcPct val="90000"/>
              </a:lnSpc>
            </a:pPr>
            <a:r>
              <a:rPr lang="en-US" sz="3600" spc="-150" dirty="0">
                <a:solidFill>
                  <a:srgbClr val="D0271D"/>
                </a:solidFill>
                <a:latin typeface="Taub Sans" pitchFamily="2" charset="77"/>
                <a:ea typeface="Taub Sans" pitchFamily="2" charset="77"/>
              </a:rPr>
              <a:t>4/10</a:t>
            </a:r>
          </a:p>
        </p:txBody>
      </p:sp>
      <p:sp>
        <p:nvSpPr>
          <p:cNvPr id="34" name="TextBox 33">
            <a:extLst>
              <a:ext uri="{FF2B5EF4-FFF2-40B4-BE49-F238E27FC236}">
                <a16:creationId xmlns:a16="http://schemas.microsoft.com/office/drawing/2014/main" id="{A8F00F7C-6679-1F40-9E7E-4CD0AE236FA4}"/>
              </a:ext>
            </a:extLst>
          </p:cNvPr>
          <p:cNvSpPr txBox="1"/>
          <p:nvPr/>
        </p:nvSpPr>
        <p:spPr>
          <a:xfrm>
            <a:off x="3639999" y="3156069"/>
            <a:ext cx="1620140" cy="249299"/>
          </a:xfrm>
          <a:prstGeom prst="rect">
            <a:avLst/>
          </a:prstGeom>
          <a:noFill/>
        </p:spPr>
        <p:txBody>
          <a:bodyPr wrap="square" lIns="0" tIns="0" rIns="0" bIns="0" rtlCol="0">
            <a:spAutoFit/>
          </a:bodyPr>
          <a:lstStyle/>
          <a:p>
            <a:pPr>
              <a:lnSpc>
                <a:spcPct val="90000"/>
              </a:lnSpc>
            </a:pPr>
            <a:r>
              <a:rPr lang="en-US" sz="1750" dirty="0">
                <a:solidFill>
                  <a:srgbClr val="D0271D"/>
                </a:solidFill>
                <a:latin typeface="Taub Sans" pitchFamily="2" charset="77"/>
                <a:ea typeface="Taub Sans" pitchFamily="2" charset="77"/>
              </a:rPr>
              <a:t>live paycheck</a:t>
            </a:r>
          </a:p>
        </p:txBody>
      </p:sp>
      <p:sp>
        <p:nvSpPr>
          <p:cNvPr id="36" name="TextBox 35">
            <a:extLst>
              <a:ext uri="{FF2B5EF4-FFF2-40B4-BE49-F238E27FC236}">
                <a16:creationId xmlns:a16="http://schemas.microsoft.com/office/drawing/2014/main" id="{CAEC12F6-5B33-EB4F-9C87-356E6504FDF8}"/>
              </a:ext>
            </a:extLst>
          </p:cNvPr>
          <p:cNvSpPr txBox="1"/>
          <p:nvPr/>
        </p:nvSpPr>
        <p:spPr>
          <a:xfrm>
            <a:off x="4117598" y="3418308"/>
            <a:ext cx="1512723" cy="215444"/>
          </a:xfrm>
          <a:prstGeom prst="rect">
            <a:avLst/>
          </a:prstGeom>
          <a:noFill/>
        </p:spPr>
        <p:txBody>
          <a:bodyPr wrap="square" lIns="0" tIns="0" rIns="0" bIns="0" rtlCol="0">
            <a:spAutoFit/>
          </a:bodyPr>
          <a:lstStyle/>
          <a:p>
            <a:pPr>
              <a:lnSpc>
                <a:spcPct val="80000"/>
              </a:lnSpc>
            </a:pPr>
            <a:r>
              <a:rPr lang="en-US" sz="1750" dirty="0">
                <a:solidFill>
                  <a:srgbClr val="111C4E"/>
                </a:solidFill>
                <a:latin typeface="Taub Sans" pitchFamily="2" charset="77"/>
                <a:ea typeface="Taub Sans" pitchFamily="2" charset="77"/>
              </a:rPr>
              <a:t>to paycheck</a:t>
            </a:r>
          </a:p>
        </p:txBody>
      </p:sp>
      <p:sp>
        <p:nvSpPr>
          <p:cNvPr id="25" name="TextBox 24">
            <a:extLst>
              <a:ext uri="{FF2B5EF4-FFF2-40B4-BE49-F238E27FC236}">
                <a16:creationId xmlns:a16="http://schemas.microsoft.com/office/drawing/2014/main" id="{79818147-59E5-6B48-B0D8-92A9120A2957}"/>
              </a:ext>
            </a:extLst>
          </p:cNvPr>
          <p:cNvSpPr txBox="1"/>
          <p:nvPr/>
        </p:nvSpPr>
        <p:spPr>
          <a:xfrm>
            <a:off x="2249941" y="4932437"/>
            <a:ext cx="1628496" cy="249299"/>
          </a:xfrm>
          <a:prstGeom prst="rect">
            <a:avLst/>
          </a:prstGeom>
          <a:noFill/>
        </p:spPr>
        <p:txBody>
          <a:bodyPr wrap="square" lIns="0" tIns="0" rIns="0" bIns="0" rtlCol="0">
            <a:spAutoFit/>
          </a:bodyPr>
          <a:lstStyle/>
          <a:p>
            <a:pPr>
              <a:lnSpc>
                <a:spcPct val="90000"/>
              </a:lnSpc>
            </a:pPr>
            <a:r>
              <a:rPr lang="en-US" sz="1750" dirty="0">
                <a:solidFill>
                  <a:srgbClr val="D0271D"/>
                </a:solidFill>
                <a:latin typeface="Taub Sans" pitchFamily="2" charset="77"/>
                <a:ea typeface="Taub Sans" pitchFamily="2" charset="77"/>
              </a:rPr>
              <a:t>plan to work</a:t>
            </a:r>
          </a:p>
        </p:txBody>
      </p:sp>
      <p:sp>
        <p:nvSpPr>
          <p:cNvPr id="26" name="TextBox 25">
            <a:extLst>
              <a:ext uri="{FF2B5EF4-FFF2-40B4-BE49-F238E27FC236}">
                <a16:creationId xmlns:a16="http://schemas.microsoft.com/office/drawing/2014/main" id="{7CA7583C-4D59-4E4F-90C4-D3FA02B5F92E}"/>
              </a:ext>
            </a:extLst>
          </p:cNvPr>
          <p:cNvSpPr txBox="1"/>
          <p:nvPr/>
        </p:nvSpPr>
        <p:spPr>
          <a:xfrm>
            <a:off x="2018138" y="4489359"/>
            <a:ext cx="1095487" cy="507831"/>
          </a:xfrm>
          <a:prstGeom prst="rect">
            <a:avLst/>
          </a:prstGeom>
          <a:noFill/>
        </p:spPr>
        <p:txBody>
          <a:bodyPr wrap="square" lIns="0" tIns="0" rIns="0" bIns="0" rtlCol="0">
            <a:spAutoFit/>
          </a:bodyPr>
          <a:lstStyle/>
          <a:p>
            <a:pPr algn="ctr">
              <a:lnSpc>
                <a:spcPct val="90000"/>
              </a:lnSpc>
            </a:pPr>
            <a:r>
              <a:rPr lang="en-US" sz="3600" spc="-150" dirty="0">
                <a:solidFill>
                  <a:srgbClr val="D0271D"/>
                </a:solidFill>
                <a:latin typeface="Taub Sans" pitchFamily="2" charset="77"/>
                <a:ea typeface="Taub Sans" pitchFamily="2" charset="77"/>
              </a:rPr>
              <a:t>44</a:t>
            </a:r>
            <a:r>
              <a:rPr lang="en-US" sz="3600" baseline="28000" dirty="0">
                <a:solidFill>
                  <a:srgbClr val="D0271D"/>
                </a:solidFill>
                <a:latin typeface="Taub Sans" pitchFamily="2" charset="77"/>
                <a:ea typeface="Taub Sans" pitchFamily="2" charset="77"/>
              </a:rPr>
              <a:t>%</a:t>
            </a:r>
            <a:endParaRPr lang="en-US" sz="3600" baseline="40000" dirty="0">
              <a:solidFill>
                <a:srgbClr val="D0271D"/>
              </a:solidFill>
              <a:latin typeface="Taub Sans" pitchFamily="2" charset="77"/>
              <a:ea typeface="Taub Sans" pitchFamily="2" charset="77"/>
            </a:endParaRPr>
          </a:p>
        </p:txBody>
      </p:sp>
      <p:sp>
        <p:nvSpPr>
          <p:cNvPr id="27" name="TextBox 26">
            <a:extLst>
              <a:ext uri="{FF2B5EF4-FFF2-40B4-BE49-F238E27FC236}">
                <a16:creationId xmlns:a16="http://schemas.microsoft.com/office/drawing/2014/main" id="{9616761F-C6B9-3140-B9D1-3D7597D59051}"/>
              </a:ext>
            </a:extLst>
          </p:cNvPr>
          <p:cNvSpPr txBox="1"/>
          <p:nvPr/>
        </p:nvSpPr>
        <p:spPr>
          <a:xfrm>
            <a:off x="2247410" y="5198664"/>
            <a:ext cx="2136637" cy="215444"/>
          </a:xfrm>
          <a:prstGeom prst="rect">
            <a:avLst/>
          </a:prstGeom>
          <a:noFill/>
        </p:spPr>
        <p:txBody>
          <a:bodyPr wrap="square" lIns="0" tIns="0" rIns="0" bIns="0" rtlCol="0">
            <a:spAutoFit/>
          </a:bodyPr>
          <a:lstStyle/>
          <a:p>
            <a:pPr>
              <a:lnSpc>
                <a:spcPct val="80000"/>
              </a:lnSpc>
            </a:pPr>
            <a:r>
              <a:rPr lang="en-US" sz="1750" dirty="0">
                <a:solidFill>
                  <a:srgbClr val="111C4E"/>
                </a:solidFill>
                <a:latin typeface="Taub Sans" pitchFamily="2" charset="77"/>
                <a:ea typeface="Taub Sans" pitchFamily="2" charset="77"/>
              </a:rPr>
              <a:t>past retirement age</a:t>
            </a:r>
          </a:p>
        </p:txBody>
      </p:sp>
      <p:sp>
        <p:nvSpPr>
          <p:cNvPr id="38" name="TextBox 37">
            <a:extLst>
              <a:ext uri="{FF2B5EF4-FFF2-40B4-BE49-F238E27FC236}">
                <a16:creationId xmlns:a16="http://schemas.microsoft.com/office/drawing/2014/main" id="{375BF47E-6FAD-E047-A1A5-87A4D8639C2A}"/>
              </a:ext>
            </a:extLst>
          </p:cNvPr>
          <p:cNvSpPr txBox="1"/>
          <p:nvPr/>
        </p:nvSpPr>
        <p:spPr>
          <a:xfrm>
            <a:off x="6339321" y="2902391"/>
            <a:ext cx="2064377" cy="253916"/>
          </a:xfrm>
          <a:prstGeom prst="rect">
            <a:avLst/>
          </a:prstGeom>
          <a:noFill/>
        </p:spPr>
        <p:txBody>
          <a:bodyPr wrap="square" lIns="0" tIns="0" rIns="0" bIns="0" rtlCol="0">
            <a:spAutoFit/>
          </a:bodyPr>
          <a:lstStyle/>
          <a:p>
            <a:pPr>
              <a:lnSpc>
                <a:spcPct val="90000"/>
              </a:lnSpc>
            </a:pPr>
            <a:r>
              <a:rPr lang="en-US" sz="1750" dirty="0">
                <a:solidFill>
                  <a:srgbClr val="D0271D"/>
                </a:solidFill>
                <a:latin typeface="Taub Sans" pitchFamily="2" charset="77"/>
                <a:ea typeface="Taub Sans" pitchFamily="2" charset="77"/>
              </a:rPr>
              <a:t>have less than $25k</a:t>
            </a:r>
          </a:p>
        </p:txBody>
      </p:sp>
      <p:sp>
        <p:nvSpPr>
          <p:cNvPr id="39" name="TextBox 38">
            <a:extLst>
              <a:ext uri="{FF2B5EF4-FFF2-40B4-BE49-F238E27FC236}">
                <a16:creationId xmlns:a16="http://schemas.microsoft.com/office/drawing/2014/main" id="{EE4D34AB-5851-094E-813F-C2F7CD3774FA}"/>
              </a:ext>
            </a:extLst>
          </p:cNvPr>
          <p:cNvSpPr txBox="1"/>
          <p:nvPr/>
        </p:nvSpPr>
        <p:spPr>
          <a:xfrm>
            <a:off x="7308211" y="2470069"/>
            <a:ext cx="1095487" cy="507831"/>
          </a:xfrm>
          <a:prstGeom prst="rect">
            <a:avLst/>
          </a:prstGeom>
          <a:noFill/>
        </p:spPr>
        <p:txBody>
          <a:bodyPr wrap="square" lIns="0" tIns="0" rIns="0" bIns="0" rtlCol="0">
            <a:spAutoFit/>
          </a:bodyPr>
          <a:lstStyle/>
          <a:p>
            <a:pPr algn="ctr">
              <a:lnSpc>
                <a:spcPct val="90000"/>
              </a:lnSpc>
            </a:pPr>
            <a:r>
              <a:rPr lang="en-US" sz="3600" spc="-150" dirty="0">
                <a:solidFill>
                  <a:srgbClr val="D0271D"/>
                </a:solidFill>
                <a:latin typeface="Taub Sans" pitchFamily="2" charset="77"/>
                <a:ea typeface="Taub Sans" pitchFamily="2" charset="77"/>
              </a:rPr>
              <a:t>54</a:t>
            </a:r>
            <a:r>
              <a:rPr lang="en-US" sz="3600" baseline="28000" dirty="0">
                <a:solidFill>
                  <a:srgbClr val="D0271D"/>
                </a:solidFill>
                <a:latin typeface="Taub Sans" pitchFamily="2" charset="77"/>
                <a:ea typeface="Taub Sans" pitchFamily="2" charset="77"/>
              </a:rPr>
              <a:t>%</a:t>
            </a:r>
            <a:endParaRPr lang="en-US" sz="3600" baseline="40000" dirty="0">
              <a:solidFill>
                <a:srgbClr val="D0271D"/>
              </a:solidFill>
              <a:latin typeface="Taub Sans" pitchFamily="2" charset="77"/>
              <a:ea typeface="Taub Sans" pitchFamily="2" charset="77"/>
            </a:endParaRPr>
          </a:p>
        </p:txBody>
      </p:sp>
      <p:sp>
        <p:nvSpPr>
          <p:cNvPr id="40" name="TextBox 39">
            <a:extLst>
              <a:ext uri="{FF2B5EF4-FFF2-40B4-BE49-F238E27FC236}">
                <a16:creationId xmlns:a16="http://schemas.microsoft.com/office/drawing/2014/main" id="{62A13072-59C8-2B42-9D1C-AB00DB0B9AAD}"/>
              </a:ext>
            </a:extLst>
          </p:cNvPr>
          <p:cNvSpPr txBox="1"/>
          <p:nvPr/>
        </p:nvSpPr>
        <p:spPr>
          <a:xfrm>
            <a:off x="6344084" y="3179374"/>
            <a:ext cx="2304169" cy="215444"/>
          </a:xfrm>
          <a:prstGeom prst="rect">
            <a:avLst/>
          </a:prstGeom>
          <a:noFill/>
        </p:spPr>
        <p:txBody>
          <a:bodyPr wrap="square" lIns="0" tIns="0" rIns="0" bIns="0" rtlCol="0">
            <a:spAutoFit/>
          </a:bodyPr>
          <a:lstStyle/>
          <a:p>
            <a:pPr>
              <a:lnSpc>
                <a:spcPct val="80000"/>
              </a:lnSpc>
            </a:pPr>
            <a:r>
              <a:rPr lang="en-US" sz="1750" dirty="0">
                <a:solidFill>
                  <a:srgbClr val="111C4E"/>
                </a:solidFill>
                <a:latin typeface="Taub Sans" pitchFamily="2" charset="77"/>
                <a:ea typeface="Taub Sans" pitchFamily="2" charset="77"/>
              </a:rPr>
              <a:t>saved in retirement</a:t>
            </a:r>
          </a:p>
        </p:txBody>
      </p:sp>
      <p:grpSp>
        <p:nvGrpSpPr>
          <p:cNvPr id="10" name="Group 9"/>
          <p:cNvGrpSpPr/>
          <p:nvPr/>
        </p:nvGrpSpPr>
        <p:grpSpPr>
          <a:xfrm>
            <a:off x="770346" y="1947481"/>
            <a:ext cx="2572798" cy="1447340"/>
            <a:chOff x="770346" y="1989816"/>
            <a:chExt cx="2572798" cy="1447340"/>
          </a:xfrm>
        </p:grpSpPr>
        <p:sp>
          <p:nvSpPr>
            <p:cNvPr id="18" name="TextBox 17">
              <a:extLst>
                <a:ext uri="{FF2B5EF4-FFF2-40B4-BE49-F238E27FC236}">
                  <a16:creationId xmlns:a16="http://schemas.microsoft.com/office/drawing/2014/main" id="{2AEBD09F-C5CF-6B4A-9BF7-4833D0B3761C}"/>
                </a:ext>
              </a:extLst>
            </p:cNvPr>
            <p:cNvSpPr txBox="1"/>
            <p:nvPr/>
          </p:nvSpPr>
          <p:spPr>
            <a:xfrm>
              <a:off x="1712948" y="2940493"/>
              <a:ext cx="1326232" cy="253916"/>
            </a:xfrm>
            <a:prstGeom prst="rect">
              <a:avLst/>
            </a:prstGeom>
            <a:noFill/>
          </p:spPr>
          <p:txBody>
            <a:bodyPr wrap="square" lIns="0" tIns="0" rIns="0" bIns="0" rtlCol="0">
              <a:spAutoFit/>
            </a:bodyPr>
            <a:lstStyle/>
            <a:p>
              <a:pPr>
                <a:lnSpc>
                  <a:spcPct val="90000"/>
                </a:lnSpc>
              </a:pPr>
              <a:r>
                <a:rPr lang="en-US" sz="1750" dirty="0">
                  <a:solidFill>
                    <a:srgbClr val="D0271D"/>
                  </a:solidFill>
                  <a:latin typeface="Taub Sans" pitchFamily="2" charset="77"/>
                  <a:ea typeface="Taub Sans" pitchFamily="2" charset="77"/>
                </a:rPr>
                <a:t>cant cover a</a:t>
              </a:r>
            </a:p>
          </p:txBody>
        </p:sp>
        <p:sp>
          <p:nvSpPr>
            <p:cNvPr id="19" name="TextBox 18">
              <a:extLst>
                <a:ext uri="{FF2B5EF4-FFF2-40B4-BE49-F238E27FC236}">
                  <a16:creationId xmlns:a16="http://schemas.microsoft.com/office/drawing/2014/main" id="{7A7ACB22-D402-614B-8E1B-3D6255185F3B}"/>
                </a:ext>
              </a:extLst>
            </p:cNvPr>
            <p:cNvSpPr txBox="1"/>
            <p:nvPr/>
          </p:nvSpPr>
          <p:spPr>
            <a:xfrm>
              <a:off x="770346" y="2732592"/>
              <a:ext cx="1095487" cy="507831"/>
            </a:xfrm>
            <a:prstGeom prst="rect">
              <a:avLst/>
            </a:prstGeom>
            <a:noFill/>
          </p:spPr>
          <p:txBody>
            <a:bodyPr wrap="square" lIns="0" tIns="0" rIns="0" bIns="0" rtlCol="0">
              <a:spAutoFit/>
            </a:bodyPr>
            <a:lstStyle/>
            <a:p>
              <a:pPr algn="ctr">
                <a:lnSpc>
                  <a:spcPct val="90000"/>
                </a:lnSpc>
              </a:pPr>
              <a:r>
                <a:rPr lang="en-US" sz="3600" spc="-150" dirty="0">
                  <a:solidFill>
                    <a:srgbClr val="D0271D"/>
                  </a:solidFill>
                  <a:latin typeface="Taub Sans" pitchFamily="2" charset="77"/>
                  <a:ea typeface="Taub Sans" pitchFamily="2" charset="77"/>
                </a:rPr>
                <a:t>6</a:t>
              </a:r>
              <a:r>
                <a:rPr lang="en-US" sz="3600" dirty="0">
                  <a:solidFill>
                    <a:srgbClr val="D0271D"/>
                  </a:solidFill>
                  <a:latin typeface="Taub Sans" pitchFamily="2" charset="77"/>
                  <a:ea typeface="Taub Sans" pitchFamily="2" charset="77"/>
                </a:rPr>
                <a:t>3</a:t>
              </a:r>
              <a:r>
                <a:rPr lang="en-US" sz="3600" baseline="28000" dirty="0">
                  <a:solidFill>
                    <a:srgbClr val="D0271D"/>
                  </a:solidFill>
                  <a:latin typeface="Taub Sans" pitchFamily="2" charset="77"/>
                  <a:ea typeface="Taub Sans" pitchFamily="2" charset="77"/>
                </a:rPr>
                <a:t>%</a:t>
              </a:r>
            </a:p>
          </p:txBody>
        </p:sp>
        <p:sp>
          <p:nvSpPr>
            <p:cNvPr id="22" name="TextBox 21">
              <a:extLst>
                <a:ext uri="{FF2B5EF4-FFF2-40B4-BE49-F238E27FC236}">
                  <a16:creationId xmlns:a16="http://schemas.microsoft.com/office/drawing/2014/main" id="{C1EB0DD8-8272-384F-A720-628669E7F590}"/>
                </a:ext>
              </a:extLst>
            </p:cNvPr>
            <p:cNvSpPr txBox="1"/>
            <p:nvPr/>
          </p:nvSpPr>
          <p:spPr>
            <a:xfrm>
              <a:off x="963233" y="3221712"/>
              <a:ext cx="2379911" cy="215444"/>
            </a:xfrm>
            <a:prstGeom prst="rect">
              <a:avLst/>
            </a:prstGeom>
            <a:noFill/>
          </p:spPr>
          <p:txBody>
            <a:bodyPr wrap="square" lIns="0" tIns="0" rIns="0" bIns="0" rtlCol="0">
              <a:spAutoFit/>
            </a:bodyPr>
            <a:lstStyle/>
            <a:p>
              <a:pPr>
                <a:lnSpc>
                  <a:spcPct val="80000"/>
                </a:lnSpc>
              </a:pPr>
              <a:r>
                <a:rPr lang="en-US" sz="1750" dirty="0">
                  <a:solidFill>
                    <a:srgbClr val="111C4E"/>
                  </a:solidFill>
                  <a:latin typeface="Taub Sans" pitchFamily="2" charset="77"/>
                  <a:ea typeface="Taub Sans" pitchFamily="2" charset="77"/>
                </a:rPr>
                <a:t>$500 surprise expense</a:t>
              </a:r>
            </a:p>
          </p:txBody>
        </p:sp>
        <p:pic>
          <p:nvPicPr>
            <p:cNvPr id="6" name="Picture 5">
              <a:extLst>
                <a:ext uri="{FF2B5EF4-FFF2-40B4-BE49-F238E27FC236}">
                  <a16:creationId xmlns:a16="http://schemas.microsoft.com/office/drawing/2014/main" id="{356EE60B-70BD-2F49-B925-A05A68AF16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6835" y="1989816"/>
              <a:ext cx="997772" cy="997772"/>
            </a:xfrm>
            <a:prstGeom prst="rect">
              <a:avLst/>
            </a:prstGeom>
          </p:spPr>
        </p:pic>
      </p:grpSp>
      <p:pic>
        <p:nvPicPr>
          <p:cNvPr id="3" name="Graphic 2">
            <a:extLst>
              <a:ext uri="{FF2B5EF4-FFF2-40B4-BE49-F238E27FC236}">
                <a16:creationId xmlns:a16="http://schemas.microsoft.com/office/drawing/2014/main" id="{E8A7AA4E-6194-406F-8F57-9693E83DE4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5910" y="1866687"/>
            <a:ext cx="997772" cy="956198"/>
          </a:xfrm>
          <a:prstGeom prst="rect">
            <a:avLst/>
          </a:prstGeom>
        </p:spPr>
      </p:pic>
      <p:pic>
        <p:nvPicPr>
          <p:cNvPr id="4" name="Graphic 3">
            <a:extLst>
              <a:ext uri="{FF2B5EF4-FFF2-40B4-BE49-F238E27FC236}">
                <a16:creationId xmlns:a16="http://schemas.microsoft.com/office/drawing/2014/main" id="{59AFD68D-A47D-4E06-925F-27CDBFBB68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2000" y="2282286"/>
            <a:ext cx="867816" cy="787089"/>
          </a:xfrm>
          <a:prstGeom prst="rect">
            <a:avLst/>
          </a:prstGeom>
        </p:spPr>
      </p:pic>
      <p:pic>
        <p:nvPicPr>
          <p:cNvPr id="8" name="Graphic 7">
            <a:extLst>
              <a:ext uri="{FF2B5EF4-FFF2-40B4-BE49-F238E27FC236}">
                <a16:creationId xmlns:a16="http://schemas.microsoft.com/office/drawing/2014/main" id="{D4EAB589-7DB8-4BAD-98CE-70D7AE19FA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86069" y="3870779"/>
            <a:ext cx="630813" cy="965932"/>
          </a:xfrm>
          <a:prstGeom prst="rect">
            <a:avLst/>
          </a:prstGeom>
        </p:spPr>
      </p:pic>
    </p:spTree>
    <p:extLst>
      <p:ext uri="{BB962C8B-B14F-4D97-AF65-F5344CB8AC3E}">
        <p14:creationId xmlns:p14="http://schemas.microsoft.com/office/powerpoint/2010/main" val="38398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225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250"/>
                            </p:stCondLst>
                            <p:childTnLst>
                              <p:par>
                                <p:cTn id="17" presetID="10" presetClass="entr" presetSubtype="0" fill="hold" nodeType="after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E0EB88-DA1B-45E6-BC67-8BBE204B350F}"/>
              </a:ext>
            </a:extLst>
          </p:cNvPr>
          <p:cNvSpPr>
            <a:spLocks noGrp="1"/>
          </p:cNvSpPr>
          <p:nvPr>
            <p:ph type="title"/>
          </p:nvPr>
        </p:nvSpPr>
        <p:spPr>
          <a:xfrm>
            <a:off x="0" y="1"/>
            <a:ext cx="9144001" cy="914400"/>
          </a:xfrm>
        </p:spPr>
        <p:txBody>
          <a:bodyPr/>
          <a:lstStyle/>
          <a:p>
            <a:r>
              <a:rPr lang="en-US" dirty="0">
                <a:latin typeface="Taub Sans" pitchFamily="2" charset="0"/>
                <a:ea typeface="Taub Sans" pitchFamily="2" charset="0"/>
              </a:rPr>
              <a:t>Where does your money go? </a:t>
            </a:r>
          </a:p>
        </p:txBody>
      </p:sp>
      <p:sp>
        <p:nvSpPr>
          <p:cNvPr id="9" name="Content Placeholder 8">
            <a:extLst>
              <a:ext uri="{FF2B5EF4-FFF2-40B4-BE49-F238E27FC236}">
                <a16:creationId xmlns:a16="http://schemas.microsoft.com/office/drawing/2014/main" id="{B8015EA1-0409-46CE-A754-C6C67DD67665}"/>
              </a:ext>
            </a:extLst>
          </p:cNvPr>
          <p:cNvSpPr>
            <a:spLocks noGrp="1"/>
          </p:cNvSpPr>
          <p:nvPr>
            <p:ph idx="1"/>
          </p:nvPr>
        </p:nvSpPr>
        <p:spPr>
          <a:xfrm>
            <a:off x="838200" y="1393633"/>
            <a:ext cx="5257800" cy="4314825"/>
          </a:xfrm>
        </p:spPr>
        <p:txBody>
          <a:bodyPr>
            <a:noAutofit/>
          </a:bodyPr>
          <a:lstStyle/>
          <a:p>
            <a:r>
              <a:rPr lang="en-US" sz="1900" b="1" dirty="0">
                <a:solidFill>
                  <a:srgbClr val="111C4E"/>
                </a:solidFill>
              </a:rPr>
              <a:t>Americans are spending on average </a:t>
            </a:r>
            <a:br>
              <a:rPr lang="en-US" sz="1900" b="1" dirty="0">
                <a:solidFill>
                  <a:srgbClr val="111C4E"/>
                </a:solidFill>
              </a:rPr>
            </a:br>
            <a:r>
              <a:rPr lang="en-US" sz="2800" b="1" dirty="0">
                <a:solidFill>
                  <a:srgbClr val="111C4E"/>
                </a:solidFill>
              </a:rPr>
              <a:t>$787.28 </a:t>
            </a:r>
            <a:r>
              <a:rPr lang="en-US" sz="1900" b="1" dirty="0">
                <a:solidFill>
                  <a:srgbClr val="111C4E"/>
                </a:solidFill>
              </a:rPr>
              <a:t>per month</a:t>
            </a:r>
            <a:r>
              <a:rPr lang="en-US" sz="1900" b="1" baseline="30000" dirty="0">
                <a:solidFill>
                  <a:srgbClr val="111C4E"/>
                </a:solidFill>
              </a:rPr>
              <a:t>1</a:t>
            </a:r>
          </a:p>
          <a:p>
            <a:r>
              <a:rPr lang="en-US" dirty="0">
                <a:solidFill>
                  <a:schemeClr val="accent6"/>
                </a:solidFill>
              </a:rPr>
              <a:t>Common items include: </a:t>
            </a:r>
          </a:p>
          <a:p>
            <a:pPr marL="177800" indent="-177800">
              <a:buClr>
                <a:schemeClr val="bg1">
                  <a:lumMod val="50000"/>
                </a:schemeClr>
              </a:buClr>
              <a:buFont typeface="Wingdings" pitchFamily="2" charset="2"/>
              <a:buChar char="§"/>
            </a:pPr>
            <a:r>
              <a:rPr lang="en-US" b="1" dirty="0">
                <a:solidFill>
                  <a:schemeClr val="accent6"/>
                </a:solidFill>
              </a:rPr>
              <a:t>$209.38 </a:t>
            </a:r>
            <a:r>
              <a:rPr lang="en-US" dirty="0">
                <a:solidFill>
                  <a:schemeClr val="accent6"/>
                </a:solidFill>
              </a:rPr>
              <a:t>for dinner at restaurants</a:t>
            </a:r>
          </a:p>
          <a:p>
            <a:pPr marL="177800" indent="-177800">
              <a:buClr>
                <a:schemeClr val="bg1">
                  <a:lumMod val="50000"/>
                </a:schemeClr>
              </a:buClr>
              <a:buFont typeface="Wingdings" pitchFamily="2" charset="2"/>
              <a:buChar char="§"/>
            </a:pPr>
            <a:r>
              <a:rPr lang="en-US" b="1" dirty="0">
                <a:solidFill>
                  <a:schemeClr val="accent6"/>
                </a:solidFill>
              </a:rPr>
              <a:t>$188.68 </a:t>
            </a:r>
            <a:r>
              <a:rPr lang="en-US" dirty="0">
                <a:solidFill>
                  <a:schemeClr val="accent6"/>
                </a:solidFill>
              </a:rPr>
              <a:t>for drinks with friends or co-workers</a:t>
            </a:r>
          </a:p>
          <a:p>
            <a:pPr marL="177800" indent="-177800">
              <a:buClr>
                <a:schemeClr val="bg1">
                  <a:lumMod val="50000"/>
                </a:schemeClr>
              </a:buClr>
              <a:buFont typeface="Wingdings" pitchFamily="2" charset="2"/>
              <a:buChar char="§"/>
            </a:pPr>
            <a:r>
              <a:rPr lang="en-US" b="1" dirty="0">
                <a:solidFill>
                  <a:schemeClr val="accent6"/>
                </a:solidFill>
              </a:rPr>
              <a:t>$177.88 </a:t>
            </a:r>
            <a:r>
              <a:rPr lang="en-US" dirty="0">
                <a:solidFill>
                  <a:schemeClr val="accent6"/>
                </a:solidFill>
              </a:rPr>
              <a:t>for takeout or delivery services </a:t>
            </a:r>
          </a:p>
          <a:p>
            <a:pPr marL="177800" indent="-177800">
              <a:buClr>
                <a:schemeClr val="bg1">
                  <a:lumMod val="50000"/>
                </a:schemeClr>
              </a:buClr>
              <a:buFont typeface="Wingdings" pitchFamily="2" charset="2"/>
              <a:buChar char="§"/>
            </a:pPr>
            <a:r>
              <a:rPr lang="en-US" b="1" dirty="0">
                <a:solidFill>
                  <a:schemeClr val="accent6"/>
                </a:solidFill>
              </a:rPr>
              <a:t>$173.62 </a:t>
            </a:r>
            <a:r>
              <a:rPr lang="en-US" dirty="0">
                <a:solidFill>
                  <a:schemeClr val="accent6"/>
                </a:solidFill>
              </a:rPr>
              <a:t>buying lunch</a:t>
            </a:r>
          </a:p>
          <a:p>
            <a:pPr marL="177800" indent="-177800">
              <a:buClr>
                <a:schemeClr val="bg1">
                  <a:lumMod val="50000"/>
                </a:schemeClr>
              </a:buClr>
              <a:buFont typeface="Wingdings" pitchFamily="2" charset="2"/>
              <a:buChar char="§"/>
            </a:pPr>
            <a:r>
              <a:rPr lang="en-US" b="1" dirty="0">
                <a:solidFill>
                  <a:schemeClr val="accent6"/>
                </a:solidFill>
              </a:rPr>
              <a:t>$108.97 </a:t>
            </a:r>
            <a:r>
              <a:rPr lang="en-US" dirty="0">
                <a:solidFill>
                  <a:schemeClr val="accent6"/>
                </a:solidFill>
              </a:rPr>
              <a:t>on impulse purchases.</a:t>
            </a:r>
          </a:p>
          <a:p>
            <a:pPr marL="177800" indent="-177800">
              <a:buClr>
                <a:schemeClr val="bg1">
                  <a:lumMod val="50000"/>
                </a:schemeClr>
              </a:buClr>
              <a:buFont typeface="Wingdings" pitchFamily="2" charset="2"/>
              <a:buChar char="§"/>
            </a:pPr>
            <a:r>
              <a:rPr lang="en-US" b="1" dirty="0">
                <a:solidFill>
                  <a:schemeClr val="accent6"/>
                </a:solidFill>
              </a:rPr>
              <a:t>$96.11 </a:t>
            </a:r>
            <a:r>
              <a:rPr lang="en-US" dirty="0">
                <a:solidFill>
                  <a:schemeClr val="accent6"/>
                </a:solidFill>
              </a:rPr>
              <a:t>for rideshare trip</a:t>
            </a:r>
          </a:p>
          <a:p>
            <a:pPr marL="177800" indent="-177800">
              <a:buClr>
                <a:schemeClr val="bg1">
                  <a:lumMod val="50000"/>
                </a:schemeClr>
              </a:buClr>
              <a:buFont typeface="Wingdings" pitchFamily="2" charset="2"/>
              <a:buChar char="§"/>
            </a:pPr>
            <a:r>
              <a:rPr lang="en-US" b="1" dirty="0">
                <a:solidFill>
                  <a:schemeClr val="accent6"/>
                </a:solidFill>
              </a:rPr>
              <a:t>$20.25 </a:t>
            </a:r>
            <a:r>
              <a:rPr lang="en-US" dirty="0">
                <a:solidFill>
                  <a:schemeClr val="accent6"/>
                </a:solidFill>
              </a:rPr>
              <a:t>for coffee</a:t>
            </a:r>
          </a:p>
          <a:p>
            <a:pPr marL="177800" indent="-177800">
              <a:buClr>
                <a:schemeClr val="bg1">
                  <a:lumMod val="50000"/>
                </a:schemeClr>
              </a:buClr>
              <a:buFont typeface="Wingdings" pitchFamily="2" charset="2"/>
              <a:buChar char="§"/>
            </a:pPr>
            <a:r>
              <a:rPr lang="en-US" b="1" dirty="0">
                <a:solidFill>
                  <a:schemeClr val="accent6"/>
                </a:solidFill>
              </a:rPr>
              <a:t>$17.47 </a:t>
            </a:r>
            <a:r>
              <a:rPr lang="en-US" dirty="0">
                <a:solidFill>
                  <a:schemeClr val="accent6"/>
                </a:solidFill>
              </a:rPr>
              <a:t>for bottled water</a:t>
            </a:r>
          </a:p>
        </p:txBody>
      </p:sp>
      <p:sp>
        <p:nvSpPr>
          <p:cNvPr id="10" name="Text Placeholder 9">
            <a:extLst>
              <a:ext uri="{FF2B5EF4-FFF2-40B4-BE49-F238E27FC236}">
                <a16:creationId xmlns:a16="http://schemas.microsoft.com/office/drawing/2014/main" id="{2392B652-F54F-4AF0-8FF6-55E8B51C16CB}"/>
              </a:ext>
            </a:extLst>
          </p:cNvPr>
          <p:cNvSpPr>
            <a:spLocks noGrp="1"/>
          </p:cNvSpPr>
          <p:nvPr>
            <p:ph type="body" sz="quarter" idx="12"/>
          </p:nvPr>
        </p:nvSpPr>
        <p:spPr>
          <a:xfrm>
            <a:off x="976349" y="6141955"/>
            <a:ext cx="5229970" cy="110800"/>
          </a:xfrm>
        </p:spPr>
        <p:txBody>
          <a:bodyPr lIns="0" tIns="0" rIns="0" bIns="0">
            <a:spAutoFit/>
          </a:bodyPr>
          <a:lstStyle/>
          <a:p>
            <a:r>
              <a:rPr lang="en-US" dirty="0">
                <a:solidFill>
                  <a:schemeClr val="accent6"/>
                </a:solidFill>
              </a:rPr>
              <a:t>1 Source: Yahoo! Finance Americans Spend $18,000 Per Year on Non-Essentials, May 6, 2019</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393"/>
          <a:stretch/>
        </p:blipFill>
        <p:spPr>
          <a:xfrm>
            <a:off x="6096000" y="921449"/>
            <a:ext cx="3046413" cy="5468538"/>
          </a:xfrm>
          <a:prstGeom prst="rect">
            <a:avLst/>
          </a:prstGeom>
        </p:spPr>
      </p:pic>
      <p:cxnSp>
        <p:nvCxnSpPr>
          <p:cNvPr id="3" name="Straight Connector 2">
            <a:extLst>
              <a:ext uri="{FF2B5EF4-FFF2-40B4-BE49-F238E27FC236}">
                <a16:creationId xmlns:a16="http://schemas.microsoft.com/office/drawing/2014/main" id="{C6A5E82A-3C06-4502-AE82-7EA12A3FC876}"/>
              </a:ext>
            </a:extLst>
          </p:cNvPr>
          <p:cNvCxnSpPr/>
          <p:nvPr/>
        </p:nvCxnSpPr>
        <p:spPr>
          <a:xfrm>
            <a:off x="0" y="899415"/>
            <a:ext cx="9144000" cy="0"/>
          </a:xfrm>
          <a:prstGeom prst="line">
            <a:avLst/>
          </a:prstGeom>
          <a:ln>
            <a:solidFill>
              <a:srgbClr val="111C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342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DC5B2-2530-47C8-88F7-4AAE7EBCD298}"/>
              </a:ext>
            </a:extLst>
          </p:cNvPr>
          <p:cNvSpPr>
            <a:spLocks noGrp="1"/>
          </p:cNvSpPr>
          <p:nvPr>
            <p:ph type="title"/>
          </p:nvPr>
        </p:nvSpPr>
        <p:spPr/>
        <p:txBody>
          <a:bodyPr/>
          <a:lstStyle/>
          <a:p>
            <a:r>
              <a:rPr lang="en-US" dirty="0"/>
              <a:t>Stay focused</a:t>
            </a:r>
          </a:p>
        </p:txBody>
      </p:sp>
      <p:pic>
        <p:nvPicPr>
          <p:cNvPr id="6" name="Graphic 5">
            <a:extLst>
              <a:ext uri="{FF2B5EF4-FFF2-40B4-BE49-F238E27FC236}">
                <a16:creationId xmlns:a16="http://schemas.microsoft.com/office/drawing/2014/main" id="{3F04AFD5-FFF6-412F-9713-7C60FA4764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00" y="917041"/>
            <a:ext cx="1075069" cy="1121309"/>
          </a:xfrm>
          <a:prstGeom prst="rect">
            <a:avLst/>
          </a:prstGeom>
        </p:spPr>
      </p:pic>
      <p:pic>
        <p:nvPicPr>
          <p:cNvPr id="2" name="Graphic 1">
            <a:extLst>
              <a:ext uri="{FF2B5EF4-FFF2-40B4-BE49-F238E27FC236}">
                <a16:creationId xmlns:a16="http://schemas.microsoft.com/office/drawing/2014/main" id="{FF94E755-DCD9-4875-B77B-BD9E087A69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923" y="1233242"/>
            <a:ext cx="597636" cy="581909"/>
          </a:xfrm>
          <a:prstGeom prst="rect">
            <a:avLst/>
          </a:prstGeom>
        </p:spPr>
      </p:pic>
    </p:spTree>
    <p:extLst>
      <p:ext uri="{BB962C8B-B14F-4D97-AF65-F5344CB8AC3E}">
        <p14:creationId xmlns:p14="http://schemas.microsoft.com/office/powerpoint/2010/main" val="173377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A15067-B8DD-41F1-8AC9-68434F774609}"/>
              </a:ext>
            </a:extLst>
          </p:cNvPr>
          <p:cNvSpPr>
            <a:spLocks noGrp="1"/>
          </p:cNvSpPr>
          <p:nvPr>
            <p:ph type="title"/>
          </p:nvPr>
        </p:nvSpPr>
        <p:spPr/>
        <p:txBody>
          <a:bodyPr/>
          <a:lstStyle/>
          <a:p>
            <a:r>
              <a:rPr lang="en-US" dirty="0">
                <a:latin typeface="Taub Sans" pitchFamily="2" charset="0"/>
                <a:ea typeface="Taub Sans" pitchFamily="2" charset="0"/>
              </a:rPr>
              <a:t>Stay focused </a:t>
            </a:r>
          </a:p>
        </p:txBody>
      </p:sp>
      <p:sp>
        <p:nvSpPr>
          <p:cNvPr id="6" name="TextBox 9">
            <a:extLst>
              <a:ext uri="{FF2B5EF4-FFF2-40B4-BE49-F238E27FC236}">
                <a16:creationId xmlns:a16="http://schemas.microsoft.com/office/drawing/2014/main" id="{96AB9799-E54F-7F4E-8EE5-E061C29C9F61}"/>
              </a:ext>
            </a:extLst>
          </p:cNvPr>
          <p:cNvSpPr txBox="1">
            <a:spLocks noChangeArrowheads="1"/>
          </p:cNvSpPr>
          <p:nvPr/>
        </p:nvSpPr>
        <p:spPr bwMode="auto">
          <a:xfrm>
            <a:off x="571499" y="1587260"/>
            <a:ext cx="7814511" cy="770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85750" indent="-285750">
              <a:spcBef>
                <a:spcPts val="900"/>
              </a:spcBef>
              <a:buClr>
                <a:schemeClr val="bg1">
                  <a:lumMod val="50000"/>
                </a:schemeClr>
              </a:buClr>
              <a:buFont typeface="Wingdings" panose="05000000000000000000" pitchFamily="2" charset="2"/>
              <a:buChar char="§"/>
            </a:pPr>
            <a:r>
              <a:rPr lang="en-US" dirty="0">
                <a:solidFill>
                  <a:srgbClr val="000000"/>
                </a:solidFill>
                <a:latin typeface="Taub Sans" pitchFamily="2" charset="0"/>
                <a:ea typeface="Taub Sans" pitchFamily="2" charset="0"/>
                <a:cs typeface="Taub Sans Regular"/>
              </a:rPr>
              <a:t>Stock market movement (ups and downs) is natural</a:t>
            </a:r>
          </a:p>
          <a:p>
            <a:pPr marL="285750" indent="-285750">
              <a:spcBef>
                <a:spcPts val="900"/>
              </a:spcBef>
              <a:buClr>
                <a:schemeClr val="bg1">
                  <a:lumMod val="50000"/>
                </a:schemeClr>
              </a:buClr>
              <a:buFont typeface="Wingdings" panose="05000000000000000000" pitchFamily="2" charset="2"/>
              <a:buChar char="§"/>
            </a:pPr>
            <a:r>
              <a:rPr lang="en-US" dirty="0">
                <a:solidFill>
                  <a:srgbClr val="000000"/>
                </a:solidFill>
                <a:latin typeface="Taub Sans" pitchFamily="2" charset="0"/>
                <a:ea typeface="Taub Sans" pitchFamily="2" charset="0"/>
                <a:cs typeface="Taub Sans Regular"/>
              </a:rPr>
              <a:t>Investment value may be up or down depending upon market conditions  </a:t>
            </a:r>
          </a:p>
          <a:p>
            <a:pPr marL="0" indent="0">
              <a:spcBef>
                <a:spcPts val="900"/>
              </a:spcBef>
            </a:pPr>
            <a:endParaRPr lang="en-US" sz="2200" dirty="0">
              <a:solidFill>
                <a:srgbClr val="262626"/>
              </a:solidFill>
              <a:latin typeface="Taub Sans" pitchFamily="2" charset="0"/>
              <a:ea typeface="Taub Sans" pitchFamily="2" charset="0"/>
              <a:cs typeface="Taub Sans Regular"/>
            </a:endParaRPr>
          </a:p>
        </p:txBody>
      </p:sp>
      <p:pic>
        <p:nvPicPr>
          <p:cNvPr id="18" name="Picture 17" descr="Market_Ris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42795" y="2887580"/>
            <a:ext cx="3858410" cy="2578638"/>
          </a:xfrm>
          <a:prstGeom prst="rect">
            <a:avLst/>
          </a:prstGeom>
        </p:spPr>
      </p:pic>
    </p:spTree>
    <p:extLst>
      <p:ext uri="{BB962C8B-B14F-4D97-AF65-F5344CB8AC3E}">
        <p14:creationId xmlns:p14="http://schemas.microsoft.com/office/powerpoint/2010/main" val="4166146934"/>
      </p:ext>
    </p:extLst>
  </p:cSld>
  <p:clrMapOvr>
    <a:masterClrMapping/>
  </p:clrMapOvr>
</p:sld>
</file>

<file path=ppt/theme/theme1.xml><?xml version="1.0" encoding="utf-8"?>
<a:theme xmlns:a="http://schemas.openxmlformats.org/drawingml/2006/main" name="Divid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Cov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nd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lide Cov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ivid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in Slides">
  <a:themeElements>
    <a:clrScheme name="Custom 3">
      <a:dk1>
        <a:srgbClr val="27318B"/>
      </a:dk1>
      <a:lt1>
        <a:srgbClr val="FFFFFF"/>
      </a:lt1>
      <a:dk2>
        <a:srgbClr val="54565A"/>
      </a:dk2>
      <a:lt2>
        <a:srgbClr val="7F7F7F"/>
      </a:lt2>
      <a:accent1>
        <a:srgbClr val="5561CF"/>
      </a:accent1>
      <a:accent2>
        <a:srgbClr val="161B4E"/>
      </a:accent2>
      <a:accent3>
        <a:srgbClr val="A5A5A5"/>
      </a:accent3>
      <a:accent4>
        <a:srgbClr val="595959"/>
      </a:accent4>
      <a:accent5>
        <a:srgbClr val="3F3F3F"/>
      </a:accent5>
      <a:accent6>
        <a:srgbClr val="262626"/>
      </a:accent6>
      <a:hlink>
        <a:srgbClr val="0563C1"/>
      </a:hlink>
      <a:folHlink>
        <a:srgbClr val="161B4E"/>
      </a:folHlink>
    </a:clrScheme>
    <a:fontScheme name="Taub">
      <a:majorFont>
        <a:latin typeface="Taub Sans"/>
        <a:ea typeface=""/>
        <a:cs typeface=""/>
      </a:majorFont>
      <a:minorFont>
        <a:latin typeface="Taub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End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5676</TotalTime>
  <Words>3587</Words>
  <Application>Microsoft Office PowerPoint</Application>
  <PresentationFormat>On-screen Show (4:3)</PresentationFormat>
  <Paragraphs>274</Paragraphs>
  <Slides>25</Slides>
  <Notes>24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25</vt:i4>
      </vt:variant>
    </vt:vector>
  </HeadingPairs>
  <TitlesOfParts>
    <vt:vector size="41" baseType="lpstr">
      <vt:lpstr>Arial</vt:lpstr>
      <vt:lpstr>Calibri</vt:lpstr>
      <vt:lpstr>Morningstar 1 Light</vt:lpstr>
      <vt:lpstr>Taub Sans</vt:lpstr>
      <vt:lpstr>Taub Sans Heavy</vt:lpstr>
      <vt:lpstr>Taub Sans Regular</vt:lpstr>
      <vt:lpstr>TaubSans-Regular</vt:lpstr>
      <vt:lpstr>Wingdings</vt:lpstr>
      <vt:lpstr>Divider slides</vt:lpstr>
      <vt:lpstr>Slide Cover</vt:lpstr>
      <vt:lpstr>End Slide</vt:lpstr>
      <vt:lpstr>1_End Slide</vt:lpstr>
      <vt:lpstr>1_Slide Cover</vt:lpstr>
      <vt:lpstr>1_Divider slides</vt:lpstr>
      <vt:lpstr>Main Slides</vt:lpstr>
      <vt:lpstr>2_End Slide</vt:lpstr>
      <vt:lpstr>Weathering the storm</vt:lpstr>
      <vt:lpstr>Agenda</vt:lpstr>
      <vt:lpstr>What are your financial goals?</vt:lpstr>
      <vt:lpstr>What is Financial Wellness? </vt:lpstr>
      <vt:lpstr>What is Financial Wellness? </vt:lpstr>
      <vt:lpstr>Why is financial wellness important? </vt:lpstr>
      <vt:lpstr>Where does your money go? </vt:lpstr>
      <vt:lpstr>Stay focused</vt:lpstr>
      <vt:lpstr>Stay focused </vt:lpstr>
      <vt:lpstr>Highs and lows of investing </vt:lpstr>
      <vt:lpstr>Stay focused</vt:lpstr>
      <vt:lpstr>Stay invested</vt:lpstr>
      <vt:lpstr>Importance of staying the course</vt:lpstr>
      <vt:lpstr>Invest regularly from each paycheck </vt:lpstr>
      <vt:lpstr>Stay prepared and diversified</vt:lpstr>
      <vt:lpstr>Investing for retirement</vt:lpstr>
      <vt:lpstr>Keeping your assets on track</vt:lpstr>
      <vt:lpstr>Designing for life’s financial challenges</vt:lpstr>
      <vt:lpstr>ADP Achieve: your financial wellness connection</vt:lpstr>
      <vt:lpstr>Financial Wellness Program</vt:lpstr>
      <vt:lpstr>Start with financial wellness</vt:lpstr>
      <vt:lpstr>ADP Marketplace</vt:lpstr>
      <vt:lpstr>Advisory services available through Financial Engines®</vt:lpstr>
      <vt:lpstr>Advantages of ADP retirement plans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Eickenberg, Lauren (ES)</dc:creator>
  <cp:lastModifiedBy>Boos, Michael (ES)</cp:lastModifiedBy>
  <cp:revision>249</cp:revision>
  <dcterms:created xsi:type="dcterms:W3CDTF">2019-03-19T18:33:46Z</dcterms:created>
  <dcterms:modified xsi:type="dcterms:W3CDTF">2020-05-11T21:27:00Z</dcterms:modified>
</cp:coreProperties>
</file>